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35"/>
  </p:notesMasterIdLst>
  <p:sldIdLst>
    <p:sldId id="279" r:id="rId5"/>
    <p:sldId id="257" r:id="rId6"/>
    <p:sldId id="258" r:id="rId7"/>
    <p:sldId id="260" r:id="rId8"/>
    <p:sldId id="261" r:id="rId9"/>
    <p:sldId id="269" r:id="rId10"/>
    <p:sldId id="262" r:id="rId11"/>
    <p:sldId id="263" r:id="rId12"/>
    <p:sldId id="265" r:id="rId13"/>
    <p:sldId id="266" r:id="rId14"/>
    <p:sldId id="264" r:id="rId15"/>
    <p:sldId id="268" r:id="rId16"/>
    <p:sldId id="267" r:id="rId17"/>
    <p:sldId id="278" r:id="rId18"/>
    <p:sldId id="277" r:id="rId19"/>
    <p:sldId id="270" r:id="rId20"/>
    <p:sldId id="271" r:id="rId21"/>
    <p:sldId id="272" r:id="rId22"/>
    <p:sldId id="274" r:id="rId23"/>
    <p:sldId id="273" r:id="rId24"/>
    <p:sldId id="276" r:id="rId25"/>
    <p:sldId id="275" r:id="rId26"/>
    <p:sldId id="280" r:id="rId27"/>
    <p:sldId id="281" r:id="rId28"/>
    <p:sldId id="282" r:id="rId29"/>
    <p:sldId id="283" r:id="rId30"/>
    <p:sldId id="284" r:id="rId31"/>
    <p:sldId id="285" r:id="rId32"/>
    <p:sldId id="286" r:id="rId33"/>
    <p:sldId id="287" r:id="rId34"/>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9EE413D-F7EA-430E-8416-7CBFC556E85F}" v="348" dt="2021-02-24T15:16:17.371"/>
    <p1510:client id="{6C169BD5-DF76-486B-88EE-D651C9B5B1F7}" v="89" dt="2021-02-25T09:41:40.386"/>
    <p1510:client id="{84C2CFD7-E80E-4CDB-8833-35E146CD9E7C}" v="4" dt="2021-02-25T13:26:10.610"/>
    <p1510:client id="{AF7465CB-5D50-47DB-913D-794D8A61BFF4}" v="296" dt="2021-02-25T10:04:11.053"/>
    <p1510:client id="{C0E41AC7-7264-4B9D-9910-810B65DB148D}" v="2396" dt="2021-02-25T10:05:08.125"/>
    <p1510:client id="{C2C5820F-CAFE-433B-B0CB-1562938CDB06}" v="164" dt="2021-02-25T10:03:12.214"/>
    <p1510:client id="{DCA7CD5F-277C-415F-8230-04BBCED1D212}" v="7" dt="2021-02-25T09:00:32.458"/>
    <p1510:client id="{F96728DF-C52C-4D28-870F-98B4DD1380E1}" v="583" dt="2021-02-25T08:32:32.471"/>
  </p1510:revLst>
</p1510:revInfo>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Stijl, gemiddeld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7476" autoAdjust="0"/>
  </p:normalViewPr>
  <p:slideViewPr>
    <p:cSldViewPr snapToGrid="0">
      <p:cViewPr varScale="1">
        <p:scale>
          <a:sx n="45" d="100"/>
          <a:sy n="45" d="100"/>
        </p:scale>
        <p:origin x="1472"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ableStyles" Target="tableStyles.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viewProps" Target="viewProps.xml"/><Relationship Id="rId40"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notesMaster" Target="notesMasters/notesMaster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scalle Cup" userId="acdf420d-3d1b-463e-9173-44ff0cd1b36a" providerId="ADAL" clId="{84C2CFD7-E80E-4CDB-8833-35E146CD9E7C}"/>
    <pc:docChg chg="undo custSel addSld modSld sldOrd">
      <pc:chgData name="Pascalle Cup" userId="acdf420d-3d1b-463e-9173-44ff0cd1b36a" providerId="ADAL" clId="{84C2CFD7-E80E-4CDB-8833-35E146CD9E7C}" dt="2021-02-25T13:29:53.295" v="723" actId="1076"/>
      <pc:docMkLst>
        <pc:docMk/>
      </pc:docMkLst>
      <pc:sldChg chg="modSp new mod">
        <pc:chgData name="Pascalle Cup" userId="acdf420d-3d1b-463e-9173-44ff0cd1b36a" providerId="ADAL" clId="{84C2CFD7-E80E-4CDB-8833-35E146CD9E7C}" dt="2021-02-25T13:22:02.095" v="31" actId="20577"/>
        <pc:sldMkLst>
          <pc:docMk/>
          <pc:sldMk cId="4287468351" sldId="280"/>
        </pc:sldMkLst>
        <pc:spChg chg="mod">
          <ac:chgData name="Pascalle Cup" userId="acdf420d-3d1b-463e-9173-44ff0cd1b36a" providerId="ADAL" clId="{84C2CFD7-E80E-4CDB-8833-35E146CD9E7C}" dt="2021-02-25T13:22:02.095" v="31" actId="20577"/>
          <ac:spMkLst>
            <pc:docMk/>
            <pc:sldMk cId="4287468351" sldId="280"/>
            <ac:spMk id="2" creationId="{8AF8F889-A5DA-4E19-B43B-C89F7576AFF3}"/>
          </ac:spMkLst>
        </pc:spChg>
      </pc:sldChg>
      <pc:sldChg chg="modSp add mod ord">
        <pc:chgData name="Pascalle Cup" userId="acdf420d-3d1b-463e-9173-44ff0cd1b36a" providerId="ADAL" clId="{84C2CFD7-E80E-4CDB-8833-35E146CD9E7C}" dt="2021-02-25T13:22:25.394" v="35" actId="6549"/>
        <pc:sldMkLst>
          <pc:docMk/>
          <pc:sldMk cId="3070172665" sldId="281"/>
        </pc:sldMkLst>
        <pc:spChg chg="mod">
          <ac:chgData name="Pascalle Cup" userId="acdf420d-3d1b-463e-9173-44ff0cd1b36a" providerId="ADAL" clId="{84C2CFD7-E80E-4CDB-8833-35E146CD9E7C}" dt="2021-02-25T13:22:25.394" v="35" actId="6549"/>
          <ac:spMkLst>
            <pc:docMk/>
            <pc:sldMk cId="3070172665" sldId="281"/>
            <ac:spMk id="2" creationId="{A8E154B6-1372-4ECA-BB48-649C77FFA8A0}"/>
          </ac:spMkLst>
        </pc:spChg>
      </pc:sldChg>
      <pc:sldChg chg="addSp modSp new mod ord">
        <pc:chgData name="Pascalle Cup" userId="acdf420d-3d1b-463e-9173-44ff0cd1b36a" providerId="ADAL" clId="{84C2CFD7-E80E-4CDB-8833-35E146CD9E7C}" dt="2021-02-25T13:28:06.280" v="679"/>
        <pc:sldMkLst>
          <pc:docMk/>
          <pc:sldMk cId="230890371" sldId="282"/>
        </pc:sldMkLst>
        <pc:spChg chg="mod">
          <ac:chgData name="Pascalle Cup" userId="acdf420d-3d1b-463e-9173-44ff0cd1b36a" providerId="ADAL" clId="{84C2CFD7-E80E-4CDB-8833-35E146CD9E7C}" dt="2021-02-25T13:22:46.991" v="57" actId="5793"/>
          <ac:spMkLst>
            <pc:docMk/>
            <pc:sldMk cId="230890371" sldId="282"/>
            <ac:spMk id="2" creationId="{B5DB0906-97EE-4FB3-8B84-395DBA6B5D50}"/>
          </ac:spMkLst>
        </pc:spChg>
        <pc:spChg chg="add mod">
          <ac:chgData name="Pascalle Cup" userId="acdf420d-3d1b-463e-9173-44ff0cd1b36a" providerId="ADAL" clId="{84C2CFD7-E80E-4CDB-8833-35E146CD9E7C}" dt="2021-02-25T13:28:02.526" v="677" actId="5793"/>
          <ac:spMkLst>
            <pc:docMk/>
            <pc:sldMk cId="230890371" sldId="282"/>
            <ac:spMk id="3" creationId="{8D4B142C-8B9A-466B-9409-F82E18A4A38E}"/>
          </ac:spMkLst>
        </pc:spChg>
      </pc:sldChg>
      <pc:sldChg chg="addSp delSp modSp new mod">
        <pc:chgData name="Pascalle Cup" userId="acdf420d-3d1b-463e-9173-44ff0cd1b36a" providerId="ADAL" clId="{84C2CFD7-E80E-4CDB-8833-35E146CD9E7C}" dt="2021-02-25T13:26:37.518" v="666" actId="1076"/>
        <pc:sldMkLst>
          <pc:docMk/>
          <pc:sldMk cId="2128960448" sldId="283"/>
        </pc:sldMkLst>
        <pc:spChg chg="del">
          <ac:chgData name="Pascalle Cup" userId="acdf420d-3d1b-463e-9173-44ff0cd1b36a" providerId="ADAL" clId="{84C2CFD7-E80E-4CDB-8833-35E146CD9E7C}" dt="2021-02-25T13:26:35.472" v="665" actId="478"/>
          <ac:spMkLst>
            <pc:docMk/>
            <pc:sldMk cId="2128960448" sldId="283"/>
            <ac:spMk id="2" creationId="{50AC2CCB-A101-4453-887A-6EBD063D0DE0}"/>
          </ac:spMkLst>
        </pc:spChg>
        <pc:spChg chg="add mod">
          <ac:chgData name="Pascalle Cup" userId="acdf420d-3d1b-463e-9173-44ff0cd1b36a" providerId="ADAL" clId="{84C2CFD7-E80E-4CDB-8833-35E146CD9E7C}" dt="2021-02-25T13:26:37.518" v="666" actId="1076"/>
          <ac:spMkLst>
            <pc:docMk/>
            <pc:sldMk cId="2128960448" sldId="283"/>
            <ac:spMk id="4" creationId="{7FF2973B-EFD6-4A32-AFC6-271638A12B05}"/>
          </ac:spMkLst>
        </pc:spChg>
      </pc:sldChg>
      <pc:sldChg chg="addSp delSp modSp new mod">
        <pc:chgData name="Pascalle Cup" userId="acdf420d-3d1b-463e-9173-44ff0cd1b36a" providerId="ADAL" clId="{84C2CFD7-E80E-4CDB-8833-35E146CD9E7C}" dt="2021-02-25T13:26:43.863" v="667" actId="1076"/>
        <pc:sldMkLst>
          <pc:docMk/>
          <pc:sldMk cId="3917451314" sldId="284"/>
        </pc:sldMkLst>
        <pc:spChg chg="del">
          <ac:chgData name="Pascalle Cup" userId="acdf420d-3d1b-463e-9173-44ff0cd1b36a" providerId="ADAL" clId="{84C2CFD7-E80E-4CDB-8833-35E146CD9E7C}" dt="2021-02-25T13:26:31.741" v="664" actId="478"/>
          <ac:spMkLst>
            <pc:docMk/>
            <pc:sldMk cId="3917451314" sldId="284"/>
            <ac:spMk id="2" creationId="{A14BFABF-73FD-43DF-8560-FEA8340CAFA0}"/>
          </ac:spMkLst>
        </pc:spChg>
        <pc:spChg chg="add mod">
          <ac:chgData name="Pascalle Cup" userId="acdf420d-3d1b-463e-9173-44ff0cd1b36a" providerId="ADAL" clId="{84C2CFD7-E80E-4CDB-8833-35E146CD9E7C}" dt="2021-02-25T13:26:43.863" v="667" actId="1076"/>
          <ac:spMkLst>
            <pc:docMk/>
            <pc:sldMk cId="3917451314" sldId="284"/>
            <ac:spMk id="5" creationId="{63B443EF-F399-4D51-B161-155B00DFC37C}"/>
          </ac:spMkLst>
        </pc:spChg>
        <pc:graphicFrameChg chg="add del mod">
          <ac:chgData name="Pascalle Cup" userId="acdf420d-3d1b-463e-9173-44ff0cd1b36a" providerId="ADAL" clId="{84C2CFD7-E80E-4CDB-8833-35E146CD9E7C}" dt="2021-02-25T13:26:10.610" v="656"/>
          <ac:graphicFrameMkLst>
            <pc:docMk/>
            <pc:sldMk cId="3917451314" sldId="284"/>
            <ac:graphicFrameMk id="3" creationId="{BDC71769-752F-46F2-83A8-8E75A31E233F}"/>
          </ac:graphicFrameMkLst>
        </pc:graphicFrameChg>
      </pc:sldChg>
      <pc:sldChg chg="addSp delSp modSp new mod">
        <pc:chgData name="Pascalle Cup" userId="acdf420d-3d1b-463e-9173-44ff0cd1b36a" providerId="ADAL" clId="{84C2CFD7-E80E-4CDB-8833-35E146CD9E7C}" dt="2021-02-25T13:27:41.022" v="675" actId="1076"/>
        <pc:sldMkLst>
          <pc:docMk/>
          <pc:sldMk cId="2116989030" sldId="285"/>
        </pc:sldMkLst>
        <pc:spChg chg="del">
          <ac:chgData name="Pascalle Cup" userId="acdf420d-3d1b-463e-9173-44ff0cd1b36a" providerId="ADAL" clId="{84C2CFD7-E80E-4CDB-8833-35E146CD9E7C}" dt="2021-02-25T13:26:49.130" v="669" actId="478"/>
          <ac:spMkLst>
            <pc:docMk/>
            <pc:sldMk cId="2116989030" sldId="285"/>
            <ac:spMk id="2" creationId="{6905E629-44A2-4155-A0A2-806412B1D699}"/>
          </ac:spMkLst>
        </pc:spChg>
        <pc:spChg chg="add mod">
          <ac:chgData name="Pascalle Cup" userId="acdf420d-3d1b-463e-9173-44ff0cd1b36a" providerId="ADAL" clId="{84C2CFD7-E80E-4CDB-8833-35E146CD9E7C}" dt="2021-02-25T13:27:41.022" v="675" actId="1076"/>
          <ac:spMkLst>
            <pc:docMk/>
            <pc:sldMk cId="2116989030" sldId="285"/>
            <ac:spMk id="4" creationId="{DB08EC57-7A98-44A3-A78E-D0BEB022ADD5}"/>
          </ac:spMkLst>
        </pc:spChg>
      </pc:sldChg>
      <pc:sldChg chg="addSp modSp new mod">
        <pc:chgData name="Pascalle Cup" userId="acdf420d-3d1b-463e-9173-44ff0cd1b36a" providerId="ADAL" clId="{84C2CFD7-E80E-4CDB-8833-35E146CD9E7C}" dt="2021-02-25T13:28:40.086" v="700" actId="1076"/>
        <pc:sldMkLst>
          <pc:docMk/>
          <pc:sldMk cId="3196321484" sldId="286"/>
        </pc:sldMkLst>
        <pc:spChg chg="mod">
          <ac:chgData name="Pascalle Cup" userId="acdf420d-3d1b-463e-9173-44ff0cd1b36a" providerId="ADAL" clId="{84C2CFD7-E80E-4CDB-8833-35E146CD9E7C}" dt="2021-02-25T13:28:21.871" v="696" actId="20577"/>
          <ac:spMkLst>
            <pc:docMk/>
            <pc:sldMk cId="3196321484" sldId="286"/>
            <ac:spMk id="2" creationId="{F704B515-CEC3-4ECC-94DA-221BF5A99F53}"/>
          </ac:spMkLst>
        </pc:spChg>
        <pc:spChg chg="add mod">
          <ac:chgData name="Pascalle Cup" userId="acdf420d-3d1b-463e-9173-44ff0cd1b36a" providerId="ADAL" clId="{84C2CFD7-E80E-4CDB-8833-35E146CD9E7C}" dt="2021-02-25T13:28:40.086" v="700" actId="1076"/>
          <ac:spMkLst>
            <pc:docMk/>
            <pc:sldMk cId="3196321484" sldId="286"/>
            <ac:spMk id="4" creationId="{DACCB7FB-3E48-4538-8E0C-B5346F27AA2C}"/>
          </ac:spMkLst>
        </pc:spChg>
      </pc:sldChg>
      <pc:sldChg chg="modSp new mod">
        <pc:chgData name="Pascalle Cup" userId="acdf420d-3d1b-463e-9173-44ff0cd1b36a" providerId="ADAL" clId="{84C2CFD7-E80E-4CDB-8833-35E146CD9E7C}" dt="2021-02-25T13:29:53.295" v="723" actId="1076"/>
        <pc:sldMkLst>
          <pc:docMk/>
          <pc:sldMk cId="3490109027" sldId="287"/>
        </pc:sldMkLst>
        <pc:spChg chg="mod">
          <ac:chgData name="Pascalle Cup" userId="acdf420d-3d1b-463e-9173-44ff0cd1b36a" providerId="ADAL" clId="{84C2CFD7-E80E-4CDB-8833-35E146CD9E7C}" dt="2021-02-25T13:29:53.295" v="723" actId="1076"/>
          <ac:spMkLst>
            <pc:docMk/>
            <pc:sldMk cId="3490109027" sldId="287"/>
            <ac:spMk id="2" creationId="{73D644F3-B042-47DA-9A1D-812A6004F047}"/>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1DA590D-B770-4F69-829A-1B60F95F2FC9}" type="doc">
      <dgm:prSet loTypeId="urn:microsoft.com/office/officeart/2005/8/layout/hProcess9" loCatId="process" qsTypeId="urn:microsoft.com/office/officeart/2005/8/quickstyle/simple1" qsCatId="simple" csTypeId="urn:microsoft.com/office/officeart/2005/8/colors/accent1_2" csCatId="accent1" phldr="1"/>
      <dgm:spPr/>
    </dgm:pt>
    <dgm:pt modelId="{5173FDF8-63CF-4BA9-877A-14B433567BF1}">
      <dgm:prSet phldrT="[Tekst]"/>
      <dgm:spPr/>
      <dgm:t>
        <a:bodyPr/>
        <a:lstStyle/>
        <a:p>
          <a:r>
            <a:rPr lang="nl-NL"/>
            <a:t>Doel </a:t>
          </a:r>
        </a:p>
      </dgm:t>
    </dgm:pt>
    <dgm:pt modelId="{8F47360E-5B5E-48E1-8766-1D8CDCF34D3D}" type="parTrans" cxnId="{8E049511-5D09-4856-9741-AA1BE1BC31CB}">
      <dgm:prSet/>
      <dgm:spPr/>
      <dgm:t>
        <a:bodyPr/>
        <a:lstStyle/>
        <a:p>
          <a:endParaRPr lang="nl-NL"/>
        </a:p>
      </dgm:t>
    </dgm:pt>
    <dgm:pt modelId="{B884CF02-0BF9-4855-BBAC-47850E78A34C}" type="sibTrans" cxnId="{8E049511-5D09-4856-9741-AA1BE1BC31CB}">
      <dgm:prSet/>
      <dgm:spPr/>
      <dgm:t>
        <a:bodyPr/>
        <a:lstStyle/>
        <a:p>
          <a:endParaRPr lang="nl-NL"/>
        </a:p>
      </dgm:t>
    </dgm:pt>
    <dgm:pt modelId="{871676ED-5F73-431F-99B1-6960A4C5D2E6}">
      <dgm:prSet phldrT="[Tekst]"/>
      <dgm:spPr/>
      <dgm:t>
        <a:bodyPr/>
        <a:lstStyle/>
        <a:p>
          <a:r>
            <a:rPr lang="nl-NL"/>
            <a:t>Doelgroep </a:t>
          </a:r>
        </a:p>
      </dgm:t>
    </dgm:pt>
    <dgm:pt modelId="{4C3E4C88-7FDB-45FE-BFEC-6C54BE98061E}" type="parTrans" cxnId="{6A915A10-B78E-4028-8C58-BADCE99BBFAF}">
      <dgm:prSet/>
      <dgm:spPr/>
      <dgm:t>
        <a:bodyPr/>
        <a:lstStyle/>
        <a:p>
          <a:endParaRPr lang="nl-NL"/>
        </a:p>
      </dgm:t>
    </dgm:pt>
    <dgm:pt modelId="{EA5E3E11-A618-456B-8B38-5981AD056C48}" type="sibTrans" cxnId="{6A915A10-B78E-4028-8C58-BADCE99BBFAF}">
      <dgm:prSet/>
      <dgm:spPr/>
      <dgm:t>
        <a:bodyPr/>
        <a:lstStyle/>
        <a:p>
          <a:endParaRPr lang="nl-NL"/>
        </a:p>
      </dgm:t>
    </dgm:pt>
    <dgm:pt modelId="{87CE409C-F0A7-444C-9284-E3F0A11C8CD6}">
      <dgm:prSet phldrT="[Tekst]"/>
      <dgm:spPr/>
      <dgm:t>
        <a:bodyPr/>
        <a:lstStyle/>
        <a:p>
          <a:r>
            <a:rPr lang="nl-NL"/>
            <a:t>Bijeenkomst </a:t>
          </a:r>
        </a:p>
      </dgm:t>
    </dgm:pt>
    <dgm:pt modelId="{1418C8AC-833C-46F3-915B-ED2D11936018}" type="parTrans" cxnId="{07F67DCF-F744-402F-BFE4-385E47CDB672}">
      <dgm:prSet/>
      <dgm:spPr/>
      <dgm:t>
        <a:bodyPr/>
        <a:lstStyle/>
        <a:p>
          <a:endParaRPr lang="nl-NL"/>
        </a:p>
      </dgm:t>
    </dgm:pt>
    <dgm:pt modelId="{A6922F9D-37EA-43E9-8E27-4E4C4229A2BD}" type="sibTrans" cxnId="{07F67DCF-F744-402F-BFE4-385E47CDB672}">
      <dgm:prSet/>
      <dgm:spPr/>
      <dgm:t>
        <a:bodyPr/>
        <a:lstStyle/>
        <a:p>
          <a:endParaRPr lang="nl-NL"/>
        </a:p>
      </dgm:t>
    </dgm:pt>
    <dgm:pt modelId="{6A28ABEA-EC0C-41CA-9F0F-EB8DF775CD4F}" type="pres">
      <dgm:prSet presAssocID="{31DA590D-B770-4F69-829A-1B60F95F2FC9}" presName="CompostProcess" presStyleCnt="0">
        <dgm:presLayoutVars>
          <dgm:dir/>
          <dgm:resizeHandles val="exact"/>
        </dgm:presLayoutVars>
      </dgm:prSet>
      <dgm:spPr/>
    </dgm:pt>
    <dgm:pt modelId="{E9B108EC-1577-4022-B0B9-C46B447B72AC}" type="pres">
      <dgm:prSet presAssocID="{31DA590D-B770-4F69-829A-1B60F95F2FC9}" presName="arrow" presStyleLbl="bgShp" presStyleIdx="0" presStyleCnt="1"/>
      <dgm:spPr/>
    </dgm:pt>
    <dgm:pt modelId="{57B271FF-3525-4C54-90E7-E707FFBB6228}" type="pres">
      <dgm:prSet presAssocID="{31DA590D-B770-4F69-829A-1B60F95F2FC9}" presName="linearProcess" presStyleCnt="0"/>
      <dgm:spPr/>
    </dgm:pt>
    <dgm:pt modelId="{A4EF7160-CAF3-4A8C-9FF4-4B6CC633EEE4}" type="pres">
      <dgm:prSet presAssocID="{5173FDF8-63CF-4BA9-877A-14B433567BF1}" presName="textNode" presStyleLbl="node1" presStyleIdx="0" presStyleCnt="3">
        <dgm:presLayoutVars>
          <dgm:bulletEnabled val="1"/>
        </dgm:presLayoutVars>
      </dgm:prSet>
      <dgm:spPr/>
    </dgm:pt>
    <dgm:pt modelId="{9F1B9CEB-AE1C-40D0-9830-EB197E5F2C33}" type="pres">
      <dgm:prSet presAssocID="{B884CF02-0BF9-4855-BBAC-47850E78A34C}" presName="sibTrans" presStyleCnt="0"/>
      <dgm:spPr/>
    </dgm:pt>
    <dgm:pt modelId="{B963582A-49DA-4823-9666-756861ABA1B3}" type="pres">
      <dgm:prSet presAssocID="{871676ED-5F73-431F-99B1-6960A4C5D2E6}" presName="textNode" presStyleLbl="node1" presStyleIdx="1" presStyleCnt="3">
        <dgm:presLayoutVars>
          <dgm:bulletEnabled val="1"/>
        </dgm:presLayoutVars>
      </dgm:prSet>
      <dgm:spPr/>
    </dgm:pt>
    <dgm:pt modelId="{9AE02D07-D683-4ADB-A702-3F05BA3ACBF4}" type="pres">
      <dgm:prSet presAssocID="{EA5E3E11-A618-456B-8B38-5981AD056C48}" presName="sibTrans" presStyleCnt="0"/>
      <dgm:spPr/>
    </dgm:pt>
    <dgm:pt modelId="{3C06607C-0ACE-4A5C-9682-CB75C6505E2F}" type="pres">
      <dgm:prSet presAssocID="{87CE409C-F0A7-444C-9284-E3F0A11C8CD6}" presName="textNode" presStyleLbl="node1" presStyleIdx="2" presStyleCnt="3">
        <dgm:presLayoutVars>
          <dgm:bulletEnabled val="1"/>
        </dgm:presLayoutVars>
      </dgm:prSet>
      <dgm:spPr/>
    </dgm:pt>
  </dgm:ptLst>
  <dgm:cxnLst>
    <dgm:cxn modelId="{6A915A10-B78E-4028-8C58-BADCE99BBFAF}" srcId="{31DA590D-B770-4F69-829A-1B60F95F2FC9}" destId="{871676ED-5F73-431F-99B1-6960A4C5D2E6}" srcOrd="1" destOrd="0" parTransId="{4C3E4C88-7FDB-45FE-BFEC-6C54BE98061E}" sibTransId="{EA5E3E11-A618-456B-8B38-5981AD056C48}"/>
    <dgm:cxn modelId="{8E049511-5D09-4856-9741-AA1BE1BC31CB}" srcId="{31DA590D-B770-4F69-829A-1B60F95F2FC9}" destId="{5173FDF8-63CF-4BA9-877A-14B433567BF1}" srcOrd="0" destOrd="0" parTransId="{8F47360E-5B5E-48E1-8766-1D8CDCF34D3D}" sibTransId="{B884CF02-0BF9-4855-BBAC-47850E78A34C}"/>
    <dgm:cxn modelId="{359B6C37-EA1A-479B-B07E-506211C806A2}" type="presOf" srcId="{31DA590D-B770-4F69-829A-1B60F95F2FC9}" destId="{6A28ABEA-EC0C-41CA-9F0F-EB8DF775CD4F}" srcOrd="0" destOrd="0" presId="urn:microsoft.com/office/officeart/2005/8/layout/hProcess9"/>
    <dgm:cxn modelId="{19303263-95A7-4208-AAB9-C3939240404C}" type="presOf" srcId="{5173FDF8-63CF-4BA9-877A-14B433567BF1}" destId="{A4EF7160-CAF3-4A8C-9FF4-4B6CC633EEE4}" srcOrd="0" destOrd="0" presId="urn:microsoft.com/office/officeart/2005/8/layout/hProcess9"/>
    <dgm:cxn modelId="{8D3FBD44-4D25-45CD-910D-C8AB235F1CD4}" type="presOf" srcId="{871676ED-5F73-431F-99B1-6960A4C5D2E6}" destId="{B963582A-49DA-4823-9666-756861ABA1B3}" srcOrd="0" destOrd="0" presId="urn:microsoft.com/office/officeart/2005/8/layout/hProcess9"/>
    <dgm:cxn modelId="{D28BC99F-626B-4A12-882C-5B746D2C34DE}" type="presOf" srcId="{87CE409C-F0A7-444C-9284-E3F0A11C8CD6}" destId="{3C06607C-0ACE-4A5C-9682-CB75C6505E2F}" srcOrd="0" destOrd="0" presId="urn:microsoft.com/office/officeart/2005/8/layout/hProcess9"/>
    <dgm:cxn modelId="{07F67DCF-F744-402F-BFE4-385E47CDB672}" srcId="{31DA590D-B770-4F69-829A-1B60F95F2FC9}" destId="{87CE409C-F0A7-444C-9284-E3F0A11C8CD6}" srcOrd="2" destOrd="0" parTransId="{1418C8AC-833C-46F3-915B-ED2D11936018}" sibTransId="{A6922F9D-37EA-43E9-8E27-4E4C4229A2BD}"/>
    <dgm:cxn modelId="{8C428F04-5B96-443B-B9BE-B54C9BED67BA}" type="presParOf" srcId="{6A28ABEA-EC0C-41CA-9F0F-EB8DF775CD4F}" destId="{E9B108EC-1577-4022-B0B9-C46B447B72AC}" srcOrd="0" destOrd="0" presId="urn:microsoft.com/office/officeart/2005/8/layout/hProcess9"/>
    <dgm:cxn modelId="{8B334CB4-CE05-49C6-8448-919A331C3DB0}" type="presParOf" srcId="{6A28ABEA-EC0C-41CA-9F0F-EB8DF775CD4F}" destId="{57B271FF-3525-4C54-90E7-E707FFBB6228}" srcOrd="1" destOrd="0" presId="urn:microsoft.com/office/officeart/2005/8/layout/hProcess9"/>
    <dgm:cxn modelId="{6843FE66-FD3C-4D58-B94C-7E206B319A18}" type="presParOf" srcId="{57B271FF-3525-4C54-90E7-E707FFBB6228}" destId="{A4EF7160-CAF3-4A8C-9FF4-4B6CC633EEE4}" srcOrd="0" destOrd="0" presId="urn:microsoft.com/office/officeart/2005/8/layout/hProcess9"/>
    <dgm:cxn modelId="{BFD2D9F8-262C-4222-9A50-F4559E255128}" type="presParOf" srcId="{57B271FF-3525-4C54-90E7-E707FFBB6228}" destId="{9F1B9CEB-AE1C-40D0-9830-EB197E5F2C33}" srcOrd="1" destOrd="0" presId="urn:microsoft.com/office/officeart/2005/8/layout/hProcess9"/>
    <dgm:cxn modelId="{AFAA8F93-F461-4BF0-9DAF-E568F2C4E24C}" type="presParOf" srcId="{57B271FF-3525-4C54-90E7-E707FFBB6228}" destId="{B963582A-49DA-4823-9666-756861ABA1B3}" srcOrd="2" destOrd="0" presId="urn:microsoft.com/office/officeart/2005/8/layout/hProcess9"/>
    <dgm:cxn modelId="{7EBF56B9-D581-44CA-A70D-6F8585B8CA1F}" type="presParOf" srcId="{57B271FF-3525-4C54-90E7-E707FFBB6228}" destId="{9AE02D07-D683-4ADB-A702-3F05BA3ACBF4}" srcOrd="3" destOrd="0" presId="urn:microsoft.com/office/officeart/2005/8/layout/hProcess9"/>
    <dgm:cxn modelId="{86A35A18-172A-424D-A47A-B0878E0879F4}" type="presParOf" srcId="{57B271FF-3525-4C54-90E7-E707FFBB6228}" destId="{3C06607C-0ACE-4A5C-9682-CB75C6505E2F}" srcOrd="4"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1DA590D-B770-4F69-829A-1B60F95F2FC9}" type="doc">
      <dgm:prSet loTypeId="urn:microsoft.com/office/officeart/2005/8/layout/hProcess9" loCatId="process" qsTypeId="urn:microsoft.com/office/officeart/2005/8/quickstyle/simple1" qsCatId="simple" csTypeId="urn:microsoft.com/office/officeart/2005/8/colors/accent1_2" csCatId="accent1" phldr="1"/>
      <dgm:spPr/>
    </dgm:pt>
    <dgm:pt modelId="{5173FDF8-63CF-4BA9-877A-14B433567BF1}">
      <dgm:prSet phldrT="[Tekst]"/>
      <dgm:spPr/>
      <dgm:t>
        <a:bodyPr/>
        <a:lstStyle/>
        <a:p>
          <a:r>
            <a:rPr lang="nl-NL"/>
            <a:t>Doel </a:t>
          </a:r>
        </a:p>
      </dgm:t>
    </dgm:pt>
    <dgm:pt modelId="{8F47360E-5B5E-48E1-8766-1D8CDCF34D3D}" type="parTrans" cxnId="{8E049511-5D09-4856-9741-AA1BE1BC31CB}">
      <dgm:prSet/>
      <dgm:spPr/>
      <dgm:t>
        <a:bodyPr/>
        <a:lstStyle/>
        <a:p>
          <a:endParaRPr lang="nl-NL"/>
        </a:p>
      </dgm:t>
    </dgm:pt>
    <dgm:pt modelId="{B884CF02-0BF9-4855-BBAC-47850E78A34C}" type="sibTrans" cxnId="{8E049511-5D09-4856-9741-AA1BE1BC31CB}">
      <dgm:prSet/>
      <dgm:spPr/>
      <dgm:t>
        <a:bodyPr/>
        <a:lstStyle/>
        <a:p>
          <a:endParaRPr lang="nl-NL"/>
        </a:p>
      </dgm:t>
    </dgm:pt>
    <dgm:pt modelId="{871676ED-5F73-431F-99B1-6960A4C5D2E6}">
      <dgm:prSet phldrT="[Tekst]"/>
      <dgm:spPr/>
      <dgm:t>
        <a:bodyPr/>
        <a:lstStyle/>
        <a:p>
          <a:r>
            <a:rPr lang="nl-NL"/>
            <a:t>Doelgroep </a:t>
          </a:r>
        </a:p>
      </dgm:t>
    </dgm:pt>
    <dgm:pt modelId="{4C3E4C88-7FDB-45FE-BFEC-6C54BE98061E}" type="parTrans" cxnId="{6A915A10-B78E-4028-8C58-BADCE99BBFAF}">
      <dgm:prSet/>
      <dgm:spPr/>
      <dgm:t>
        <a:bodyPr/>
        <a:lstStyle/>
        <a:p>
          <a:endParaRPr lang="nl-NL"/>
        </a:p>
      </dgm:t>
    </dgm:pt>
    <dgm:pt modelId="{EA5E3E11-A618-456B-8B38-5981AD056C48}" type="sibTrans" cxnId="{6A915A10-B78E-4028-8C58-BADCE99BBFAF}">
      <dgm:prSet/>
      <dgm:spPr/>
      <dgm:t>
        <a:bodyPr/>
        <a:lstStyle/>
        <a:p>
          <a:endParaRPr lang="nl-NL"/>
        </a:p>
      </dgm:t>
    </dgm:pt>
    <dgm:pt modelId="{87CE409C-F0A7-444C-9284-E3F0A11C8CD6}">
      <dgm:prSet phldrT="[Tekst]"/>
      <dgm:spPr/>
      <dgm:t>
        <a:bodyPr/>
        <a:lstStyle/>
        <a:p>
          <a:r>
            <a:rPr lang="nl-NL"/>
            <a:t>Bijeenkomst </a:t>
          </a:r>
        </a:p>
      </dgm:t>
    </dgm:pt>
    <dgm:pt modelId="{1418C8AC-833C-46F3-915B-ED2D11936018}" type="parTrans" cxnId="{07F67DCF-F744-402F-BFE4-385E47CDB672}">
      <dgm:prSet/>
      <dgm:spPr/>
      <dgm:t>
        <a:bodyPr/>
        <a:lstStyle/>
        <a:p>
          <a:endParaRPr lang="nl-NL"/>
        </a:p>
      </dgm:t>
    </dgm:pt>
    <dgm:pt modelId="{A6922F9D-37EA-43E9-8E27-4E4C4229A2BD}" type="sibTrans" cxnId="{07F67DCF-F744-402F-BFE4-385E47CDB672}">
      <dgm:prSet/>
      <dgm:spPr/>
      <dgm:t>
        <a:bodyPr/>
        <a:lstStyle/>
        <a:p>
          <a:endParaRPr lang="nl-NL"/>
        </a:p>
      </dgm:t>
    </dgm:pt>
    <dgm:pt modelId="{6A28ABEA-EC0C-41CA-9F0F-EB8DF775CD4F}" type="pres">
      <dgm:prSet presAssocID="{31DA590D-B770-4F69-829A-1B60F95F2FC9}" presName="CompostProcess" presStyleCnt="0">
        <dgm:presLayoutVars>
          <dgm:dir/>
          <dgm:resizeHandles val="exact"/>
        </dgm:presLayoutVars>
      </dgm:prSet>
      <dgm:spPr/>
    </dgm:pt>
    <dgm:pt modelId="{E9B108EC-1577-4022-B0B9-C46B447B72AC}" type="pres">
      <dgm:prSet presAssocID="{31DA590D-B770-4F69-829A-1B60F95F2FC9}" presName="arrow" presStyleLbl="bgShp" presStyleIdx="0" presStyleCnt="1"/>
      <dgm:spPr/>
    </dgm:pt>
    <dgm:pt modelId="{57B271FF-3525-4C54-90E7-E707FFBB6228}" type="pres">
      <dgm:prSet presAssocID="{31DA590D-B770-4F69-829A-1B60F95F2FC9}" presName="linearProcess" presStyleCnt="0"/>
      <dgm:spPr/>
    </dgm:pt>
    <dgm:pt modelId="{A4EF7160-CAF3-4A8C-9FF4-4B6CC633EEE4}" type="pres">
      <dgm:prSet presAssocID="{5173FDF8-63CF-4BA9-877A-14B433567BF1}" presName="textNode" presStyleLbl="node1" presStyleIdx="0" presStyleCnt="3">
        <dgm:presLayoutVars>
          <dgm:bulletEnabled val="1"/>
        </dgm:presLayoutVars>
      </dgm:prSet>
      <dgm:spPr/>
    </dgm:pt>
    <dgm:pt modelId="{9F1B9CEB-AE1C-40D0-9830-EB197E5F2C33}" type="pres">
      <dgm:prSet presAssocID="{B884CF02-0BF9-4855-BBAC-47850E78A34C}" presName="sibTrans" presStyleCnt="0"/>
      <dgm:spPr/>
    </dgm:pt>
    <dgm:pt modelId="{B963582A-49DA-4823-9666-756861ABA1B3}" type="pres">
      <dgm:prSet presAssocID="{871676ED-5F73-431F-99B1-6960A4C5D2E6}" presName="textNode" presStyleLbl="node1" presStyleIdx="1" presStyleCnt="3">
        <dgm:presLayoutVars>
          <dgm:bulletEnabled val="1"/>
        </dgm:presLayoutVars>
      </dgm:prSet>
      <dgm:spPr/>
    </dgm:pt>
    <dgm:pt modelId="{9AE02D07-D683-4ADB-A702-3F05BA3ACBF4}" type="pres">
      <dgm:prSet presAssocID="{EA5E3E11-A618-456B-8B38-5981AD056C48}" presName="sibTrans" presStyleCnt="0"/>
      <dgm:spPr/>
    </dgm:pt>
    <dgm:pt modelId="{3C06607C-0ACE-4A5C-9682-CB75C6505E2F}" type="pres">
      <dgm:prSet presAssocID="{87CE409C-F0A7-444C-9284-E3F0A11C8CD6}" presName="textNode" presStyleLbl="node1" presStyleIdx="2" presStyleCnt="3">
        <dgm:presLayoutVars>
          <dgm:bulletEnabled val="1"/>
        </dgm:presLayoutVars>
      </dgm:prSet>
      <dgm:spPr/>
    </dgm:pt>
  </dgm:ptLst>
  <dgm:cxnLst>
    <dgm:cxn modelId="{6A915A10-B78E-4028-8C58-BADCE99BBFAF}" srcId="{31DA590D-B770-4F69-829A-1B60F95F2FC9}" destId="{871676ED-5F73-431F-99B1-6960A4C5D2E6}" srcOrd="1" destOrd="0" parTransId="{4C3E4C88-7FDB-45FE-BFEC-6C54BE98061E}" sibTransId="{EA5E3E11-A618-456B-8B38-5981AD056C48}"/>
    <dgm:cxn modelId="{8E049511-5D09-4856-9741-AA1BE1BC31CB}" srcId="{31DA590D-B770-4F69-829A-1B60F95F2FC9}" destId="{5173FDF8-63CF-4BA9-877A-14B433567BF1}" srcOrd="0" destOrd="0" parTransId="{8F47360E-5B5E-48E1-8766-1D8CDCF34D3D}" sibTransId="{B884CF02-0BF9-4855-BBAC-47850E78A34C}"/>
    <dgm:cxn modelId="{359B6C37-EA1A-479B-B07E-506211C806A2}" type="presOf" srcId="{31DA590D-B770-4F69-829A-1B60F95F2FC9}" destId="{6A28ABEA-EC0C-41CA-9F0F-EB8DF775CD4F}" srcOrd="0" destOrd="0" presId="urn:microsoft.com/office/officeart/2005/8/layout/hProcess9"/>
    <dgm:cxn modelId="{19303263-95A7-4208-AAB9-C3939240404C}" type="presOf" srcId="{5173FDF8-63CF-4BA9-877A-14B433567BF1}" destId="{A4EF7160-CAF3-4A8C-9FF4-4B6CC633EEE4}" srcOrd="0" destOrd="0" presId="urn:microsoft.com/office/officeart/2005/8/layout/hProcess9"/>
    <dgm:cxn modelId="{8D3FBD44-4D25-45CD-910D-C8AB235F1CD4}" type="presOf" srcId="{871676ED-5F73-431F-99B1-6960A4C5D2E6}" destId="{B963582A-49DA-4823-9666-756861ABA1B3}" srcOrd="0" destOrd="0" presId="urn:microsoft.com/office/officeart/2005/8/layout/hProcess9"/>
    <dgm:cxn modelId="{D28BC99F-626B-4A12-882C-5B746D2C34DE}" type="presOf" srcId="{87CE409C-F0A7-444C-9284-E3F0A11C8CD6}" destId="{3C06607C-0ACE-4A5C-9682-CB75C6505E2F}" srcOrd="0" destOrd="0" presId="urn:microsoft.com/office/officeart/2005/8/layout/hProcess9"/>
    <dgm:cxn modelId="{07F67DCF-F744-402F-BFE4-385E47CDB672}" srcId="{31DA590D-B770-4F69-829A-1B60F95F2FC9}" destId="{87CE409C-F0A7-444C-9284-E3F0A11C8CD6}" srcOrd="2" destOrd="0" parTransId="{1418C8AC-833C-46F3-915B-ED2D11936018}" sibTransId="{A6922F9D-37EA-43E9-8E27-4E4C4229A2BD}"/>
    <dgm:cxn modelId="{8C428F04-5B96-443B-B9BE-B54C9BED67BA}" type="presParOf" srcId="{6A28ABEA-EC0C-41CA-9F0F-EB8DF775CD4F}" destId="{E9B108EC-1577-4022-B0B9-C46B447B72AC}" srcOrd="0" destOrd="0" presId="urn:microsoft.com/office/officeart/2005/8/layout/hProcess9"/>
    <dgm:cxn modelId="{8B334CB4-CE05-49C6-8448-919A331C3DB0}" type="presParOf" srcId="{6A28ABEA-EC0C-41CA-9F0F-EB8DF775CD4F}" destId="{57B271FF-3525-4C54-90E7-E707FFBB6228}" srcOrd="1" destOrd="0" presId="urn:microsoft.com/office/officeart/2005/8/layout/hProcess9"/>
    <dgm:cxn modelId="{6843FE66-FD3C-4D58-B94C-7E206B319A18}" type="presParOf" srcId="{57B271FF-3525-4C54-90E7-E707FFBB6228}" destId="{A4EF7160-CAF3-4A8C-9FF4-4B6CC633EEE4}" srcOrd="0" destOrd="0" presId="urn:microsoft.com/office/officeart/2005/8/layout/hProcess9"/>
    <dgm:cxn modelId="{BFD2D9F8-262C-4222-9A50-F4559E255128}" type="presParOf" srcId="{57B271FF-3525-4C54-90E7-E707FFBB6228}" destId="{9F1B9CEB-AE1C-40D0-9830-EB197E5F2C33}" srcOrd="1" destOrd="0" presId="urn:microsoft.com/office/officeart/2005/8/layout/hProcess9"/>
    <dgm:cxn modelId="{AFAA8F93-F461-4BF0-9DAF-E568F2C4E24C}" type="presParOf" srcId="{57B271FF-3525-4C54-90E7-E707FFBB6228}" destId="{B963582A-49DA-4823-9666-756861ABA1B3}" srcOrd="2" destOrd="0" presId="urn:microsoft.com/office/officeart/2005/8/layout/hProcess9"/>
    <dgm:cxn modelId="{7EBF56B9-D581-44CA-A70D-6F8585B8CA1F}" type="presParOf" srcId="{57B271FF-3525-4C54-90E7-E707FFBB6228}" destId="{9AE02D07-D683-4ADB-A702-3F05BA3ACBF4}" srcOrd="3" destOrd="0" presId="urn:microsoft.com/office/officeart/2005/8/layout/hProcess9"/>
    <dgm:cxn modelId="{86A35A18-172A-424D-A47A-B0878E0879F4}" type="presParOf" srcId="{57B271FF-3525-4C54-90E7-E707FFBB6228}" destId="{3C06607C-0ACE-4A5C-9682-CB75C6505E2F}" srcOrd="4"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B108EC-1577-4022-B0B9-C46B447B72AC}">
      <dsp:nvSpPr>
        <dsp:cNvPr id="0" name=""/>
        <dsp:cNvSpPr/>
      </dsp:nvSpPr>
      <dsp:spPr>
        <a:xfrm>
          <a:off x="495299" y="0"/>
          <a:ext cx="5613400" cy="4229731"/>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4EF7160-CAF3-4A8C-9FF4-4B6CC633EEE4}">
      <dsp:nvSpPr>
        <dsp:cNvPr id="0" name=""/>
        <dsp:cNvSpPr/>
      </dsp:nvSpPr>
      <dsp:spPr>
        <a:xfrm>
          <a:off x="3243" y="1268919"/>
          <a:ext cx="2103722" cy="169189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nl-NL" sz="2700" kern="1200"/>
            <a:t>Doel </a:t>
          </a:r>
        </a:p>
      </dsp:txBody>
      <dsp:txXfrm>
        <a:off x="85834" y="1351510"/>
        <a:ext cx="1938540" cy="1526710"/>
      </dsp:txXfrm>
    </dsp:sp>
    <dsp:sp modelId="{B963582A-49DA-4823-9666-756861ABA1B3}">
      <dsp:nvSpPr>
        <dsp:cNvPr id="0" name=""/>
        <dsp:cNvSpPr/>
      </dsp:nvSpPr>
      <dsp:spPr>
        <a:xfrm>
          <a:off x="2250138" y="1268919"/>
          <a:ext cx="2103722" cy="169189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nl-NL" sz="2700" kern="1200"/>
            <a:t>Doelgroep </a:t>
          </a:r>
        </a:p>
      </dsp:txBody>
      <dsp:txXfrm>
        <a:off x="2332729" y="1351510"/>
        <a:ext cx="1938540" cy="1526710"/>
      </dsp:txXfrm>
    </dsp:sp>
    <dsp:sp modelId="{3C06607C-0ACE-4A5C-9682-CB75C6505E2F}">
      <dsp:nvSpPr>
        <dsp:cNvPr id="0" name=""/>
        <dsp:cNvSpPr/>
      </dsp:nvSpPr>
      <dsp:spPr>
        <a:xfrm>
          <a:off x="4497033" y="1268919"/>
          <a:ext cx="2103722" cy="169189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nl-NL" sz="2700" kern="1200"/>
            <a:t>Bijeenkomst </a:t>
          </a:r>
        </a:p>
      </dsp:txBody>
      <dsp:txXfrm>
        <a:off x="4579624" y="1351510"/>
        <a:ext cx="1938540" cy="152671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B108EC-1577-4022-B0B9-C46B447B72AC}">
      <dsp:nvSpPr>
        <dsp:cNvPr id="0" name=""/>
        <dsp:cNvSpPr/>
      </dsp:nvSpPr>
      <dsp:spPr>
        <a:xfrm>
          <a:off x="495299" y="0"/>
          <a:ext cx="5613400" cy="4229731"/>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4EF7160-CAF3-4A8C-9FF4-4B6CC633EEE4}">
      <dsp:nvSpPr>
        <dsp:cNvPr id="0" name=""/>
        <dsp:cNvSpPr/>
      </dsp:nvSpPr>
      <dsp:spPr>
        <a:xfrm>
          <a:off x="3243" y="1268919"/>
          <a:ext cx="2103722" cy="169189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nl-NL" sz="2700" kern="1200"/>
            <a:t>Doel </a:t>
          </a:r>
        </a:p>
      </dsp:txBody>
      <dsp:txXfrm>
        <a:off x="85834" y="1351510"/>
        <a:ext cx="1938540" cy="1526710"/>
      </dsp:txXfrm>
    </dsp:sp>
    <dsp:sp modelId="{B963582A-49DA-4823-9666-756861ABA1B3}">
      <dsp:nvSpPr>
        <dsp:cNvPr id="0" name=""/>
        <dsp:cNvSpPr/>
      </dsp:nvSpPr>
      <dsp:spPr>
        <a:xfrm>
          <a:off x="2250138" y="1268919"/>
          <a:ext cx="2103722" cy="169189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nl-NL" sz="2700" kern="1200"/>
            <a:t>Doelgroep </a:t>
          </a:r>
        </a:p>
      </dsp:txBody>
      <dsp:txXfrm>
        <a:off x="2332729" y="1351510"/>
        <a:ext cx="1938540" cy="1526710"/>
      </dsp:txXfrm>
    </dsp:sp>
    <dsp:sp modelId="{3C06607C-0ACE-4A5C-9682-CB75C6505E2F}">
      <dsp:nvSpPr>
        <dsp:cNvPr id="0" name=""/>
        <dsp:cNvSpPr/>
      </dsp:nvSpPr>
      <dsp:spPr>
        <a:xfrm>
          <a:off x="4497033" y="1268919"/>
          <a:ext cx="2103722" cy="169189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nl-NL" sz="2700" kern="1200"/>
            <a:t>Bijeenkomst </a:t>
          </a:r>
        </a:p>
      </dsp:txBody>
      <dsp:txXfrm>
        <a:off x="4579624" y="1351510"/>
        <a:ext cx="1938540" cy="1526710"/>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B804B02-461F-4693-8A41-7DE86AC4AB5F}" type="datetimeFigureOut">
              <a:rPr lang="nl-NL" smtClean="0"/>
              <a:t>25-2-2021</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2D9E529-AD7F-4AFD-AC34-7DC6260B4D77}" type="slidenum">
              <a:rPr lang="nl-NL" smtClean="0"/>
              <a:t>‹nr.›</a:t>
            </a:fld>
            <a:endParaRPr lang="nl-NL"/>
          </a:p>
        </p:txBody>
      </p:sp>
    </p:spTree>
    <p:extLst>
      <p:ext uri="{BB962C8B-B14F-4D97-AF65-F5344CB8AC3E}">
        <p14:creationId xmlns:p14="http://schemas.microsoft.com/office/powerpoint/2010/main" val="20875709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indent="0">
              <a:buNone/>
            </a:pPr>
            <a:r>
              <a:rPr lang="nl-NL"/>
              <a:t>Aftrap van de community is de bijeenkomst in week 7; die gaan we goed voorbereiden (is ook onderdeel van jullie proeve in lj3!) </a:t>
            </a:r>
          </a:p>
          <a:p>
            <a:pPr marL="0" indent="0">
              <a:buNone/>
            </a:pPr>
            <a:r>
              <a:rPr lang="nl-NL"/>
              <a:t>Belangrijk: </a:t>
            </a:r>
          </a:p>
          <a:p>
            <a:pPr marL="228600" indent="-228600">
              <a:buAutoNum type="arabicPeriod"/>
            </a:pPr>
            <a:r>
              <a:rPr lang="nl-NL"/>
              <a:t>Doelgroep?</a:t>
            </a:r>
          </a:p>
          <a:p>
            <a:pPr marL="228600" indent="-228600">
              <a:buAutoNum type="arabicPeriod"/>
            </a:pPr>
            <a:r>
              <a:rPr lang="nl-NL"/>
              <a:t>Doel van de community?</a:t>
            </a:r>
          </a:p>
          <a:p>
            <a:pPr marL="228600" indent="-228600">
              <a:buAutoNum type="arabicPeriod"/>
            </a:pPr>
            <a:r>
              <a:rPr lang="nl-NL"/>
              <a:t>Stakeholders? </a:t>
            </a:r>
          </a:p>
          <a:p>
            <a:pPr marL="228600" indent="-228600">
              <a:buAutoNum type="arabicPeriod"/>
            </a:pPr>
            <a:r>
              <a:rPr lang="nl-NL"/>
              <a:t>Doel van de bijeenkomst?</a:t>
            </a:r>
          </a:p>
          <a:p>
            <a:pPr marL="228600" indent="-228600">
              <a:buAutoNum type="arabicPeriod"/>
            </a:pPr>
            <a:r>
              <a:rPr lang="nl-NL"/>
              <a:t>Sluit dat nog aan bij opdracht? </a:t>
            </a:r>
          </a:p>
        </p:txBody>
      </p:sp>
      <p:sp>
        <p:nvSpPr>
          <p:cNvPr id="4" name="Tijdelijke aanduiding voor dianummer 3"/>
          <p:cNvSpPr>
            <a:spLocks noGrp="1"/>
          </p:cNvSpPr>
          <p:nvPr>
            <p:ph type="sldNum" sz="quarter" idx="5"/>
          </p:nvPr>
        </p:nvSpPr>
        <p:spPr/>
        <p:txBody>
          <a:bodyPr/>
          <a:lstStyle/>
          <a:p>
            <a:fld id="{42D9E529-AD7F-4AFD-AC34-7DC6260B4D77}" type="slidenum">
              <a:rPr lang="nl-NL" smtClean="0"/>
              <a:t>4</a:t>
            </a:fld>
            <a:endParaRPr lang="nl-NL"/>
          </a:p>
        </p:txBody>
      </p:sp>
    </p:spTree>
    <p:extLst>
      <p:ext uri="{BB962C8B-B14F-4D97-AF65-F5344CB8AC3E}">
        <p14:creationId xmlns:p14="http://schemas.microsoft.com/office/powerpoint/2010/main" val="28384923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a:t>Vanuit doel zoek je de juiste doelgroep en daarbij moet de bijeenkomst aansluiten = start van een duurzame community </a:t>
            </a:r>
          </a:p>
          <a:p>
            <a:r>
              <a:rPr lang="nl-NL"/>
              <a:t>Pijl 1 = werving van die doelgroep </a:t>
            </a:r>
          </a:p>
          <a:p>
            <a:r>
              <a:rPr lang="nl-NL"/>
              <a:t>Pijl 2 = de bijeenkomst sluit aan bij je doel (en dat van de opdrachtgever) en je doelgroep. </a:t>
            </a:r>
          </a:p>
          <a:p>
            <a:r>
              <a:rPr lang="nl-NL"/>
              <a:t>&gt; Alles komt morgen samen in het maken van een communicatieplan voor de bijeenkomst &gt; koppeling ook met beoordelingsformulier! </a:t>
            </a:r>
          </a:p>
        </p:txBody>
      </p:sp>
      <p:sp>
        <p:nvSpPr>
          <p:cNvPr id="4" name="Tijdelijke aanduiding voor dianummer 3"/>
          <p:cNvSpPr>
            <a:spLocks noGrp="1"/>
          </p:cNvSpPr>
          <p:nvPr>
            <p:ph type="sldNum" sz="quarter" idx="5"/>
          </p:nvPr>
        </p:nvSpPr>
        <p:spPr/>
        <p:txBody>
          <a:bodyPr/>
          <a:lstStyle/>
          <a:p>
            <a:fld id="{42D9E529-AD7F-4AFD-AC34-7DC6260B4D77}" type="slidenum">
              <a:rPr lang="nl-NL" smtClean="0"/>
              <a:t>5</a:t>
            </a:fld>
            <a:endParaRPr lang="nl-NL"/>
          </a:p>
        </p:txBody>
      </p:sp>
    </p:spTree>
    <p:extLst>
      <p:ext uri="{BB962C8B-B14F-4D97-AF65-F5344CB8AC3E}">
        <p14:creationId xmlns:p14="http://schemas.microsoft.com/office/powerpoint/2010/main" val="41039145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a:t>Nu nog werken aan twee varianten; live en online </a:t>
            </a:r>
          </a:p>
          <a:p>
            <a:r>
              <a:rPr lang="nl-NL"/>
              <a:t>Voor beide dezelfde aandachtspunten. </a:t>
            </a:r>
          </a:p>
          <a:p>
            <a:r>
              <a:rPr lang="nl-NL"/>
              <a:t>In week 5 beslissen we of we live of online gaan (in overleg met opdrachtgever!) </a:t>
            </a:r>
          </a:p>
          <a:p>
            <a:endParaRPr lang="nl-NL"/>
          </a:p>
        </p:txBody>
      </p:sp>
      <p:sp>
        <p:nvSpPr>
          <p:cNvPr id="4" name="Tijdelijke aanduiding voor dianummer 3"/>
          <p:cNvSpPr>
            <a:spLocks noGrp="1"/>
          </p:cNvSpPr>
          <p:nvPr>
            <p:ph type="sldNum" sz="quarter" idx="5"/>
          </p:nvPr>
        </p:nvSpPr>
        <p:spPr/>
        <p:txBody>
          <a:bodyPr/>
          <a:lstStyle/>
          <a:p>
            <a:fld id="{42D9E529-AD7F-4AFD-AC34-7DC6260B4D77}" type="slidenum">
              <a:rPr lang="nl-NL" smtClean="0"/>
              <a:t>7</a:t>
            </a:fld>
            <a:endParaRPr lang="nl-NL"/>
          </a:p>
        </p:txBody>
      </p:sp>
    </p:spTree>
    <p:extLst>
      <p:ext uri="{BB962C8B-B14F-4D97-AF65-F5344CB8AC3E}">
        <p14:creationId xmlns:p14="http://schemas.microsoft.com/office/powerpoint/2010/main" val="8806099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a:t>Verschillende fases in zo’n bijeenkomst waarbij de energie, betrokkenheid en input van de deelnemers wisselen = goed! </a:t>
            </a:r>
          </a:p>
          <a:p>
            <a:r>
              <a:rPr lang="nl-NL"/>
              <a:t>Pas het programma daar op aan: meedoen, luisteren, vertellen, discussiëren &gt; doel is om mensen te betrekken </a:t>
            </a:r>
          </a:p>
          <a:p>
            <a:r>
              <a:rPr lang="nl-NL"/>
              <a:t>Succesfactor is dan:  actieve werkvormen en je manier van presenteren. </a:t>
            </a:r>
          </a:p>
          <a:p>
            <a:r>
              <a:rPr lang="nl-NL"/>
              <a:t>Vandaag werkvormen </a:t>
            </a:r>
          </a:p>
        </p:txBody>
      </p:sp>
      <p:sp>
        <p:nvSpPr>
          <p:cNvPr id="4" name="Tijdelijke aanduiding voor dianummer 3"/>
          <p:cNvSpPr>
            <a:spLocks noGrp="1"/>
          </p:cNvSpPr>
          <p:nvPr>
            <p:ph type="sldNum" sz="quarter" idx="5"/>
          </p:nvPr>
        </p:nvSpPr>
        <p:spPr/>
        <p:txBody>
          <a:bodyPr/>
          <a:lstStyle/>
          <a:p>
            <a:fld id="{42D9E529-AD7F-4AFD-AC34-7DC6260B4D77}" type="slidenum">
              <a:rPr lang="nl-NL" smtClean="0"/>
              <a:t>8</a:t>
            </a:fld>
            <a:endParaRPr lang="nl-NL"/>
          </a:p>
        </p:txBody>
      </p:sp>
    </p:spTree>
    <p:extLst>
      <p:ext uri="{BB962C8B-B14F-4D97-AF65-F5344CB8AC3E}">
        <p14:creationId xmlns:p14="http://schemas.microsoft.com/office/powerpoint/2010/main" val="1201515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a:t>Variantie is belangrijk, valkuil is dat een spelshow wordt….houd doel en doelgroep in de gaten! </a:t>
            </a:r>
          </a:p>
        </p:txBody>
      </p:sp>
      <p:sp>
        <p:nvSpPr>
          <p:cNvPr id="4" name="Tijdelijke aanduiding voor dianummer 3"/>
          <p:cNvSpPr>
            <a:spLocks noGrp="1"/>
          </p:cNvSpPr>
          <p:nvPr>
            <p:ph type="sldNum" sz="quarter" idx="5"/>
          </p:nvPr>
        </p:nvSpPr>
        <p:spPr/>
        <p:txBody>
          <a:bodyPr/>
          <a:lstStyle/>
          <a:p>
            <a:fld id="{42D9E529-AD7F-4AFD-AC34-7DC6260B4D77}" type="slidenum">
              <a:rPr lang="nl-NL" smtClean="0"/>
              <a:t>10</a:t>
            </a:fld>
            <a:endParaRPr lang="nl-NL"/>
          </a:p>
        </p:txBody>
      </p:sp>
    </p:spTree>
    <p:extLst>
      <p:ext uri="{BB962C8B-B14F-4D97-AF65-F5344CB8AC3E}">
        <p14:creationId xmlns:p14="http://schemas.microsoft.com/office/powerpoint/2010/main" val="30556337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a:t>Hou bij de online versie rekening met mensen die dit niet gewend zijn dus meer tijd nodig voor techniek, kennismaking en gewenning.</a:t>
            </a:r>
          </a:p>
          <a:p>
            <a:endParaRPr lang="nl-NL"/>
          </a:p>
          <a:p>
            <a:r>
              <a:rPr lang="nl-NL"/>
              <a:t>Hou bij live rekening met groepswerk / 1,5 meter afstand etc. </a:t>
            </a:r>
          </a:p>
        </p:txBody>
      </p:sp>
      <p:sp>
        <p:nvSpPr>
          <p:cNvPr id="4" name="Tijdelijke aanduiding voor dianummer 3"/>
          <p:cNvSpPr>
            <a:spLocks noGrp="1"/>
          </p:cNvSpPr>
          <p:nvPr>
            <p:ph type="sldNum" sz="quarter" idx="5"/>
          </p:nvPr>
        </p:nvSpPr>
        <p:spPr/>
        <p:txBody>
          <a:bodyPr/>
          <a:lstStyle/>
          <a:p>
            <a:fld id="{42D9E529-AD7F-4AFD-AC34-7DC6260B4D77}" type="slidenum">
              <a:rPr lang="nl-NL" smtClean="0"/>
              <a:t>12</a:t>
            </a:fld>
            <a:endParaRPr lang="nl-NL"/>
          </a:p>
        </p:txBody>
      </p:sp>
    </p:spTree>
    <p:extLst>
      <p:ext uri="{BB962C8B-B14F-4D97-AF65-F5344CB8AC3E}">
        <p14:creationId xmlns:p14="http://schemas.microsoft.com/office/powerpoint/2010/main" val="14792909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42D9E529-AD7F-4AFD-AC34-7DC6260B4D77}" type="slidenum">
              <a:rPr lang="nl-NL" smtClean="0"/>
              <a:t>13</a:t>
            </a:fld>
            <a:endParaRPr lang="nl-NL"/>
          </a:p>
        </p:txBody>
      </p:sp>
    </p:spTree>
    <p:extLst>
      <p:ext uri="{BB962C8B-B14F-4D97-AF65-F5344CB8AC3E}">
        <p14:creationId xmlns:p14="http://schemas.microsoft.com/office/powerpoint/2010/main" val="31259809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a:t>Vanuit doel zoek je de juiste doelgroep en daarbij moet de bijeenkomst aansluiten = start van een duurzame community </a:t>
            </a:r>
          </a:p>
          <a:p>
            <a:r>
              <a:rPr lang="nl-NL"/>
              <a:t>Pijl 1 = werving van die doelgroep </a:t>
            </a:r>
          </a:p>
          <a:p>
            <a:r>
              <a:rPr lang="nl-NL"/>
              <a:t>Pijl 2 = de bijeenkomst sluit aan bij je doel (en dat van de opdrachtgever) en je doelgroep. </a:t>
            </a:r>
          </a:p>
          <a:p>
            <a:r>
              <a:rPr lang="nl-NL"/>
              <a:t>&gt; Alles komt morgen samen in het maken van een communicatieplan voor de bijeenkomst &gt; koppeling ook met beoordelingsformulier! </a:t>
            </a:r>
          </a:p>
        </p:txBody>
      </p:sp>
      <p:sp>
        <p:nvSpPr>
          <p:cNvPr id="4" name="Tijdelijke aanduiding voor dianummer 3"/>
          <p:cNvSpPr>
            <a:spLocks noGrp="1"/>
          </p:cNvSpPr>
          <p:nvPr>
            <p:ph type="sldNum" sz="quarter" idx="5"/>
          </p:nvPr>
        </p:nvSpPr>
        <p:spPr/>
        <p:txBody>
          <a:bodyPr/>
          <a:lstStyle/>
          <a:p>
            <a:fld id="{42D9E529-AD7F-4AFD-AC34-7DC6260B4D77}" type="slidenum">
              <a:rPr lang="nl-NL" smtClean="0"/>
              <a:t>24</a:t>
            </a:fld>
            <a:endParaRPr lang="nl-NL"/>
          </a:p>
        </p:txBody>
      </p:sp>
    </p:spTree>
    <p:extLst>
      <p:ext uri="{BB962C8B-B14F-4D97-AF65-F5344CB8AC3E}">
        <p14:creationId xmlns:p14="http://schemas.microsoft.com/office/powerpoint/2010/main" val="38697503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42D9E529-AD7F-4AFD-AC34-7DC6260B4D77}" type="slidenum">
              <a:rPr lang="nl-NL" smtClean="0"/>
              <a:t>25</a:t>
            </a:fld>
            <a:endParaRPr lang="nl-NL"/>
          </a:p>
        </p:txBody>
      </p:sp>
    </p:spTree>
    <p:extLst>
      <p:ext uri="{BB962C8B-B14F-4D97-AF65-F5344CB8AC3E}">
        <p14:creationId xmlns:p14="http://schemas.microsoft.com/office/powerpoint/2010/main" val="28869588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838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6172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ianummer 5"/>
          <p:cNvSpPr>
            <a:spLocks noGrp="1"/>
          </p:cNvSpPr>
          <p:nvPr>
            <p:ph type="sldNum" sz="quarter" idx="10"/>
          </p:nvPr>
        </p:nvSpPr>
        <p:spPr/>
        <p:txBody>
          <a:bodyPr/>
          <a:lstStyle>
            <a:lvl1pPr>
              <a:defRPr/>
            </a:lvl1pPr>
          </a:lstStyle>
          <a:p>
            <a:fld id="{98C51CD5-7E81-42D6-B847-227155BE7844}" type="slidenum">
              <a:rPr lang="nl-NL" smtClean="0"/>
              <a:t>‹nr.›</a:t>
            </a:fld>
            <a:endParaRPr lang="nl-NL"/>
          </a:p>
        </p:txBody>
      </p:sp>
    </p:spTree>
    <p:extLst>
      <p:ext uri="{BB962C8B-B14F-4D97-AF65-F5344CB8AC3E}">
        <p14:creationId xmlns:p14="http://schemas.microsoft.com/office/powerpoint/2010/main" val="3464024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dianummer 5"/>
          <p:cNvSpPr>
            <a:spLocks noGrp="1"/>
          </p:cNvSpPr>
          <p:nvPr>
            <p:ph type="sldNum" sz="quarter" idx="10"/>
          </p:nvPr>
        </p:nvSpPr>
        <p:spPr/>
        <p:txBody>
          <a:bodyPr/>
          <a:lstStyle>
            <a:lvl1pPr>
              <a:defRPr/>
            </a:lvl1pPr>
          </a:lstStyle>
          <a:p>
            <a:fld id="{98C51CD5-7E81-42D6-B847-227155BE7844}" type="slidenum">
              <a:rPr lang="nl-NL" smtClean="0"/>
              <a:t>‹nr.›</a:t>
            </a:fld>
            <a:endParaRPr lang="nl-NL"/>
          </a:p>
        </p:txBody>
      </p:sp>
    </p:spTree>
    <p:extLst>
      <p:ext uri="{BB962C8B-B14F-4D97-AF65-F5344CB8AC3E}">
        <p14:creationId xmlns:p14="http://schemas.microsoft.com/office/powerpoint/2010/main" val="3124292128"/>
      </p:ext>
    </p:extLst>
  </p:cSld>
  <p:clrMapOvr>
    <a:masterClrMapping/>
  </p:clrMapOvr>
</p:sldLayout>
</file>

<file path=ppt/slideMasters/_rels/slideMaster1.xml.rels><?xml version="1.0" encoding="UTF-8" standalone="yes"?>
<Relationships xmlns="http://schemas.openxmlformats.org/package/2006/relationships"><Relationship Id="rId8" Type="http://schemas.microsoft.com/office/2007/relationships/hdphoto" Target="../media/hdphoto1.wdp"/><Relationship Id="rId3" Type="http://schemas.openxmlformats.org/officeDocument/2006/relationships/theme" Target="../theme/theme1.xml"/><Relationship Id="rId7"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3.gif"/><Relationship Id="rId5" Type="http://schemas.openxmlformats.org/officeDocument/2006/relationships/image" Target="../media/image2.jpeg"/><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Afbeelding 11"/>
          <p:cNvPicPr>
            <a:picLocks noChangeAspect="1"/>
          </p:cNvPicPr>
          <p:nvPr/>
        </p:nvPicPr>
        <p:blipFill>
          <a:blip r:embed="rId4"/>
          <a:srcRect/>
          <a:stretch>
            <a:fillRect/>
          </a:stretch>
        </p:blipFill>
        <p:spPr bwMode="auto">
          <a:xfrm>
            <a:off x="-14288" y="6211888"/>
            <a:ext cx="12087226" cy="657225"/>
          </a:xfrm>
          <a:prstGeom prst="rect">
            <a:avLst/>
          </a:prstGeom>
          <a:noFill/>
          <a:ln w="9525">
            <a:noFill/>
            <a:miter lim="800000"/>
            <a:headEnd/>
            <a:tailEnd/>
          </a:ln>
        </p:spPr>
      </p:pic>
      <p:sp>
        <p:nvSpPr>
          <p:cNvPr id="13" name="Rechthoek 12"/>
          <p:cNvSpPr/>
          <p:nvPr/>
        </p:nvSpPr>
        <p:spPr>
          <a:xfrm>
            <a:off x="2586038" y="6211888"/>
            <a:ext cx="9605962" cy="646112"/>
          </a:xfrm>
          <a:prstGeom prst="rect">
            <a:avLst/>
          </a:prstGeom>
          <a:solidFill>
            <a:srgbClr val="C8D2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1028" name="Tijdelijke aanduiding voor titel 1"/>
          <p:cNvSpPr>
            <a:spLocks noGrp="1"/>
          </p:cNvSpPr>
          <p:nvPr>
            <p:ph type="title"/>
          </p:nvPr>
        </p:nvSpPr>
        <p:spPr bwMode="auto">
          <a:xfrm>
            <a:off x="838200" y="365125"/>
            <a:ext cx="10515600" cy="13255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nl-NL"/>
              <a:t>Klik om de stijl te bewerken</a:t>
            </a:r>
          </a:p>
        </p:txBody>
      </p:sp>
      <p:sp>
        <p:nvSpPr>
          <p:cNvPr id="1029" name="Tijdelijke aanduiding voor tekst 2"/>
          <p:cNvSpPr>
            <a:spLocks noGrp="1"/>
          </p:cNvSpPr>
          <p:nvPr>
            <p:ph type="body" idx="1"/>
          </p:nvPr>
        </p:nvSpPr>
        <p:spPr bwMode="auto">
          <a:xfrm>
            <a:off x="838200" y="1825625"/>
            <a:ext cx="10515600" cy="43513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fld id="{98C51CD5-7E81-42D6-B847-227155BE7844}" type="slidenum">
              <a:rPr lang="nl-NL" smtClean="0"/>
              <a:t>‹nr.›</a:t>
            </a:fld>
            <a:endParaRPr lang="nl-NL"/>
          </a:p>
        </p:txBody>
      </p:sp>
      <p:pic>
        <p:nvPicPr>
          <p:cNvPr id="1031" name="Afbeelding 6"/>
          <p:cNvPicPr>
            <a:picLocks noChangeAspect="1"/>
          </p:cNvPicPr>
          <p:nvPr/>
        </p:nvPicPr>
        <p:blipFill>
          <a:blip r:embed="rId5"/>
          <a:srcRect/>
          <a:stretch>
            <a:fillRect/>
          </a:stretch>
        </p:blipFill>
        <p:spPr bwMode="auto">
          <a:xfrm>
            <a:off x="1138238" y="6211888"/>
            <a:ext cx="482600" cy="509587"/>
          </a:xfrm>
          <a:prstGeom prst="rect">
            <a:avLst/>
          </a:prstGeom>
          <a:noFill/>
          <a:ln w="9525">
            <a:noFill/>
            <a:miter lim="800000"/>
            <a:headEnd/>
            <a:tailEnd/>
          </a:ln>
        </p:spPr>
      </p:pic>
      <p:pic>
        <p:nvPicPr>
          <p:cNvPr id="1032" name="Afbeelding 10"/>
          <p:cNvPicPr>
            <a:picLocks noChangeAspect="1"/>
          </p:cNvPicPr>
          <p:nvPr/>
        </p:nvPicPr>
        <p:blipFill>
          <a:blip r:embed="rId4"/>
          <a:srcRect l="15472" t="-378519" r="-15472" b="378519"/>
          <a:stretch>
            <a:fillRect/>
          </a:stretch>
        </p:blipFill>
        <p:spPr bwMode="auto">
          <a:xfrm>
            <a:off x="1433513" y="3028950"/>
            <a:ext cx="9324975" cy="800100"/>
          </a:xfrm>
          <a:prstGeom prst="rect">
            <a:avLst/>
          </a:prstGeom>
          <a:noFill/>
          <a:ln w="9525">
            <a:noFill/>
            <a:miter lim="800000"/>
            <a:headEnd/>
            <a:tailEnd/>
          </a:ln>
        </p:spPr>
      </p:pic>
      <p:pic>
        <p:nvPicPr>
          <p:cNvPr id="1033" name="Afbeelding 17"/>
          <p:cNvPicPr>
            <a:picLocks noChangeAspect="1"/>
          </p:cNvPicPr>
          <p:nvPr/>
        </p:nvPicPr>
        <p:blipFill>
          <a:blip r:embed="rId6"/>
          <a:srcRect t="27655" r="23270" b="25470"/>
          <a:stretch>
            <a:fillRect/>
          </a:stretch>
        </p:blipFill>
        <p:spPr bwMode="auto">
          <a:xfrm>
            <a:off x="28575" y="6205538"/>
            <a:ext cx="1085850" cy="466725"/>
          </a:xfrm>
          <a:prstGeom prst="rect">
            <a:avLst/>
          </a:prstGeom>
          <a:noFill/>
          <a:ln w="9525">
            <a:noFill/>
            <a:miter lim="800000"/>
            <a:headEnd/>
            <a:tailEnd/>
          </a:ln>
        </p:spPr>
      </p:pic>
      <p:pic>
        <p:nvPicPr>
          <p:cNvPr id="10" name="Picture 2" descr="Afbeeldingsresultaat voor pebble stad en mens">
            <a:extLst>
              <a:ext uri="{FF2B5EF4-FFF2-40B4-BE49-F238E27FC236}">
                <a16:creationId xmlns:a16="http://schemas.microsoft.com/office/drawing/2014/main" id="{2777A2BD-7E54-4C3E-A067-36AEA2C61489}"/>
              </a:ext>
            </a:extLst>
          </p:cNvPr>
          <p:cNvPicPr>
            <a:picLocks noChangeAspect="1" noChangeArrowheads="1"/>
          </p:cNvPicPr>
          <p:nvPr userDrawn="1"/>
        </p:nvPicPr>
        <p:blipFill>
          <a:blip r:embed="rId7" cstate="print">
            <a:extLst>
              <a:ext uri="{BEBA8EAE-BF5A-486C-A8C5-ECC9F3942E4B}">
                <a14:imgProps xmlns:a14="http://schemas.microsoft.com/office/drawing/2010/main">
                  <a14:imgLayer r:embed="rId8">
                    <a14:imgEffect>
                      <a14:backgroundRemoval t="0" b="100000" l="0" r="100000">
                        <a14:foregroundMark x1="24402" y1="24651" x2="12919" y2="60930"/>
                        <a14:foregroundMark x1="17225" y1="63721" x2="17225" y2="63721"/>
                        <a14:foregroundMark x1="17225" y1="70698" x2="81818" y2="59070"/>
                        <a14:foregroundMark x1="81340" y1="56279" x2="87081" y2="23721"/>
                        <a14:foregroundMark x1="86124" y1="22326" x2="24402" y2="25116"/>
                        <a14:foregroundMark x1="30144" y1="34419" x2="72727" y2="40000"/>
                        <a14:foregroundMark x1="85646" y1="24651" x2="34450" y2="56279"/>
                        <a14:foregroundMark x1="60287" y1="38605" x2="60287" y2="38605"/>
                        <a14:foregroundMark x1="60287" y1="38605" x2="51675" y2="60930"/>
                        <a14:foregroundMark x1="51196" y1="55349" x2="70335" y2="53488"/>
                        <a14:foregroundMark x1="61244" y1="53953" x2="45455" y2="55349"/>
                        <a14:foregroundMark x1="51196" y1="56279" x2="60287" y2="52558"/>
                        <a14:foregroundMark x1="60287" y1="52558" x2="63158" y2="52558"/>
                        <a14:foregroundMark x1="63158" y1="52558" x2="68900" y2="56279"/>
                        <a14:foregroundMark x1="71770" y1="56279" x2="71770" y2="56279"/>
                        <a14:foregroundMark x1="68900" y1="58140" x2="68900" y2="58140"/>
                        <a14:foregroundMark x1="67464" y1="59070" x2="67464" y2="59070"/>
                        <a14:foregroundMark x1="80383" y1="40000" x2="80383" y2="40000"/>
                        <a14:foregroundMark x1="75598" y1="37674" x2="75598" y2="37674"/>
                        <a14:foregroundMark x1="75598" y1="34884" x2="75598" y2="34884"/>
                        <a14:foregroundMark x1="77033" y1="34884" x2="77033" y2="34884"/>
                        <a14:foregroundMark x1="58852" y1="40000" x2="58852" y2="40000"/>
                        <a14:foregroundMark x1="54067" y1="40000" x2="21531" y2="37674"/>
                        <a14:foregroundMark x1="27273" y1="31628" x2="25837" y2="44651"/>
                        <a14:foregroundMark x1="25837" y1="33023" x2="38756" y2="46977"/>
                        <a14:foregroundMark x1="39713" y1="41860" x2="39713" y2="41860"/>
                        <a14:foregroundMark x1="39713" y1="41395" x2="37321" y2="44186"/>
                        <a14:foregroundMark x1="36842" y1="50698" x2="36842" y2="50698"/>
                        <a14:foregroundMark x1="36842" y1="53953" x2="36842" y2="53953"/>
                        <a14:foregroundMark x1="31579" y1="60465" x2="31579" y2="60465"/>
                        <a14:foregroundMark x1="33971" y1="60465" x2="35407" y2="56744"/>
                        <a14:foregroundMark x1="39713" y1="55349" x2="42584" y2="54884"/>
                        <a14:foregroundMark x1="44498" y1="54884" x2="44498" y2="54884"/>
                        <a14:foregroundMark x1="44498" y1="54884" x2="44498" y2="54884"/>
                        <a14:foregroundMark x1="44498" y1="56279" x2="46890" y2="56279"/>
                        <a14:foregroundMark x1="52632" y1="55349" x2="55981" y2="53953"/>
                        <a14:foregroundMark x1="55981" y1="53953" x2="55981" y2="53953"/>
                        <a14:foregroundMark x1="59809" y1="52558" x2="60287" y2="49767"/>
                        <a14:foregroundMark x1="61244" y1="48372" x2="61244" y2="48372"/>
                        <a14:foregroundMark x1="51196" y1="40000" x2="51196" y2="40000"/>
                        <a14:foregroundMark x1="47368" y1="40465" x2="47368" y2="40465"/>
                        <a14:foregroundMark x1="44498" y1="40465" x2="44498" y2="40465"/>
                        <a14:foregroundMark x1="40191" y1="37674" x2="38278" y2="34884"/>
                        <a14:foregroundMark x1="35885" y1="34884" x2="35885" y2="34884"/>
                        <a14:foregroundMark x1="35885" y1="34884" x2="35885" y2="34884"/>
                        <a14:foregroundMark x1="35885" y1="35814" x2="35885" y2="35814"/>
                        <a14:foregroundMark x1="35407" y1="34419" x2="35407" y2="34419"/>
                        <a14:foregroundMark x1="35407" y1="33488" x2="35407" y2="33488"/>
                        <a14:foregroundMark x1="34450" y1="57674" x2="34450" y2="57674"/>
                        <a14:foregroundMark x1="33971" y1="57674" x2="48325" y2="52093"/>
                        <a14:foregroundMark x1="54545" y1="48372" x2="54545" y2="48372"/>
                        <a14:foregroundMark x1="57416" y1="45581" x2="59809" y2="41395"/>
                        <a14:foregroundMark x1="64115" y1="38605" x2="64115" y2="38605"/>
                        <a14:foregroundMark x1="67464" y1="37674" x2="67464" y2="37674"/>
                        <a14:foregroundMark x1="68900" y1="35814" x2="71770" y2="34419"/>
                        <a14:foregroundMark x1="75598" y1="34419" x2="75598" y2="34419"/>
                        <a14:foregroundMark x1="77033" y1="33488" x2="77033" y2="33488"/>
                        <a14:foregroundMark x1="75598" y1="38605" x2="75598" y2="38605"/>
                        <a14:foregroundMark x1="74641" y1="41860" x2="74641" y2="44186"/>
                        <a14:foregroundMark x1="71770" y1="45581" x2="71292" y2="47442"/>
                        <a14:foregroundMark x1="70335" y1="47442" x2="70335" y2="47442"/>
                        <a14:foregroundMark x1="64115" y1="52093" x2="61722" y2="52093"/>
                        <a14:foregroundMark x1="58852" y1="53953" x2="58373" y2="59070"/>
                        <a14:foregroundMark x1="57416" y1="60465" x2="57416" y2="60465"/>
                        <a14:foregroundMark x1="56938" y1="60465" x2="52632" y2="60930"/>
                        <a14:foregroundMark x1="52632" y1="60930" x2="52632" y2="60930"/>
                        <a14:foregroundMark x1="51196" y1="59535" x2="46890" y2="61860"/>
                        <a14:foregroundMark x1="45455" y1="61860" x2="45455" y2="61860"/>
                        <a14:foregroundMark x1="40191" y1="57674" x2="40191" y2="57674"/>
                        <a14:foregroundMark x1="30144" y1="45581" x2="28230" y2="44651"/>
                        <a14:foregroundMark x1="25837" y1="42791" x2="25837" y2="42791"/>
                        <a14:foregroundMark x1="25837" y1="40465" x2="25837" y2="40465"/>
                      </a14:backgroundRemoval>
                    </a14:imgEffect>
                  </a14:imgLayer>
                </a14:imgProps>
              </a:ext>
              <a:ext uri="{28A0092B-C50C-407E-A947-70E740481C1C}">
                <a14:useLocalDpi xmlns:a14="http://schemas.microsoft.com/office/drawing/2010/main" val="0"/>
              </a:ext>
            </a:extLst>
          </a:blip>
          <a:srcRect/>
          <a:stretch>
            <a:fillRect/>
          </a:stretch>
        </p:blipFill>
        <p:spPr bwMode="auto">
          <a:xfrm>
            <a:off x="1094818" y="6176963"/>
            <a:ext cx="569439" cy="5857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6093026"/>
      </p:ext>
    </p:extLst>
  </p:cSld>
  <p:clrMap bg1="lt1" tx1="dk1" bg2="lt2" tx2="dk2" accent1="accent1" accent2="accent2" accent3="accent3" accent4="accent4" accent5="accent5" accent6="accent6" hlink="hlink" folHlink="folHlink"/>
  <p:sldLayoutIdLst>
    <p:sldLayoutId id="2147483664" r:id="rId1"/>
    <p:sldLayoutId id="2147483666" r:id="rId2"/>
  </p:sldLayoutIdLst>
  <p:txStyles>
    <p:titleStyle>
      <a:lvl1pPr algn="l" rtl="0" eaLnBrk="1" fontAlgn="base" hangingPunct="1">
        <a:lnSpc>
          <a:spcPct val="90000"/>
        </a:lnSpc>
        <a:spcBef>
          <a:spcPct val="0"/>
        </a:spcBef>
        <a:spcAft>
          <a:spcPct val="0"/>
        </a:spcAft>
        <a:defRPr sz="4400" kern="1200">
          <a:solidFill>
            <a:schemeClr val="tx1"/>
          </a:solidFill>
          <a:latin typeface="+mj-lt"/>
          <a:ea typeface="+mj-ea"/>
          <a:cs typeface="+mj-cs"/>
        </a:defRPr>
      </a:lvl1pPr>
      <a:lvl2pPr algn="l" rtl="0" eaLnBrk="1" fontAlgn="base" hangingPunct="1">
        <a:lnSpc>
          <a:spcPct val="90000"/>
        </a:lnSpc>
        <a:spcBef>
          <a:spcPct val="0"/>
        </a:spcBef>
        <a:spcAft>
          <a:spcPct val="0"/>
        </a:spcAft>
        <a:defRPr sz="4400">
          <a:solidFill>
            <a:schemeClr val="tx1"/>
          </a:solidFill>
          <a:latin typeface="Calibri Light"/>
        </a:defRPr>
      </a:lvl2pPr>
      <a:lvl3pPr algn="l" rtl="0" eaLnBrk="1" fontAlgn="base" hangingPunct="1">
        <a:lnSpc>
          <a:spcPct val="90000"/>
        </a:lnSpc>
        <a:spcBef>
          <a:spcPct val="0"/>
        </a:spcBef>
        <a:spcAft>
          <a:spcPct val="0"/>
        </a:spcAft>
        <a:defRPr sz="4400">
          <a:solidFill>
            <a:schemeClr val="tx1"/>
          </a:solidFill>
          <a:latin typeface="Calibri Light"/>
        </a:defRPr>
      </a:lvl3pPr>
      <a:lvl4pPr algn="l" rtl="0" eaLnBrk="1" fontAlgn="base" hangingPunct="1">
        <a:lnSpc>
          <a:spcPct val="90000"/>
        </a:lnSpc>
        <a:spcBef>
          <a:spcPct val="0"/>
        </a:spcBef>
        <a:spcAft>
          <a:spcPct val="0"/>
        </a:spcAft>
        <a:defRPr sz="4400">
          <a:solidFill>
            <a:schemeClr val="tx1"/>
          </a:solidFill>
          <a:latin typeface="Calibri Light"/>
        </a:defRPr>
      </a:lvl4pPr>
      <a:lvl5pPr algn="l" rtl="0" eaLnBrk="1" fontAlgn="base" hangingPunct="1">
        <a:lnSpc>
          <a:spcPct val="90000"/>
        </a:lnSpc>
        <a:spcBef>
          <a:spcPct val="0"/>
        </a:spcBef>
        <a:spcAft>
          <a:spcPct val="0"/>
        </a:spcAft>
        <a:defRPr sz="4400">
          <a:solidFill>
            <a:schemeClr val="tx1"/>
          </a:solidFill>
          <a:latin typeface="Calibri Light"/>
        </a:defRPr>
      </a:lvl5pPr>
      <a:lvl6pPr marL="457200" algn="l" rtl="0" eaLnBrk="1" fontAlgn="base" hangingPunct="1">
        <a:lnSpc>
          <a:spcPct val="90000"/>
        </a:lnSpc>
        <a:spcBef>
          <a:spcPct val="0"/>
        </a:spcBef>
        <a:spcAft>
          <a:spcPct val="0"/>
        </a:spcAft>
        <a:defRPr sz="4400">
          <a:solidFill>
            <a:schemeClr val="tx1"/>
          </a:solidFill>
          <a:latin typeface="Calibri Light"/>
        </a:defRPr>
      </a:lvl6pPr>
      <a:lvl7pPr marL="914400" algn="l" rtl="0" eaLnBrk="1" fontAlgn="base" hangingPunct="1">
        <a:lnSpc>
          <a:spcPct val="90000"/>
        </a:lnSpc>
        <a:spcBef>
          <a:spcPct val="0"/>
        </a:spcBef>
        <a:spcAft>
          <a:spcPct val="0"/>
        </a:spcAft>
        <a:defRPr sz="4400">
          <a:solidFill>
            <a:schemeClr val="tx1"/>
          </a:solidFill>
          <a:latin typeface="Calibri Light"/>
        </a:defRPr>
      </a:lvl7pPr>
      <a:lvl8pPr marL="1371600" algn="l" rtl="0" eaLnBrk="1" fontAlgn="base" hangingPunct="1">
        <a:lnSpc>
          <a:spcPct val="90000"/>
        </a:lnSpc>
        <a:spcBef>
          <a:spcPct val="0"/>
        </a:spcBef>
        <a:spcAft>
          <a:spcPct val="0"/>
        </a:spcAft>
        <a:defRPr sz="4400">
          <a:solidFill>
            <a:schemeClr val="tx1"/>
          </a:solidFill>
          <a:latin typeface="Calibri Light"/>
        </a:defRPr>
      </a:lvl8pPr>
      <a:lvl9pPr marL="1828800" algn="l" rtl="0" eaLnBrk="1" fontAlgn="base" hangingPunct="1">
        <a:lnSpc>
          <a:spcPct val="90000"/>
        </a:lnSpc>
        <a:spcBef>
          <a:spcPct val="0"/>
        </a:spcBef>
        <a:spcAft>
          <a:spcPct val="0"/>
        </a:spcAft>
        <a:defRPr sz="4400">
          <a:solidFill>
            <a:schemeClr val="tx1"/>
          </a:solidFill>
          <a:latin typeface="Calibri Light"/>
        </a:defRPr>
      </a:lvl9pPr>
    </p:titleStyle>
    <p:bodyStyle>
      <a:lvl1pPr marL="228600" indent="-228600" algn="l" rtl="0" eaLnBrk="1" fontAlgn="base" hangingPunct="1">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1.xml"/><Relationship Id="rId5" Type="http://schemas.openxmlformats.org/officeDocument/2006/relationships/image" Target="../media/image16.png"/><Relationship Id="rId4" Type="http://schemas.openxmlformats.org/officeDocument/2006/relationships/image" Target="../media/image15.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video" Target="https://www.youtube.com/embed/GfDznbkpsr4?feature=oembed" TargetMode="External"/><Relationship Id="rId1" Type="http://schemas.openxmlformats.org/officeDocument/2006/relationships/video" Target="https://www.youtube.com/embed/GBEOGmEuPWc?feature=oembed" TargetMode="External"/><Relationship Id="rId5" Type="http://schemas.openxmlformats.org/officeDocument/2006/relationships/image" Target="../media/image18.jpeg"/><Relationship Id="rId4" Type="http://schemas.openxmlformats.org/officeDocument/2006/relationships/image" Target="../media/image17.jpeg"/></Relationships>
</file>

<file path=ppt/slides/_rels/slide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xml"/><Relationship Id="rId4" Type="http://schemas.openxmlformats.org/officeDocument/2006/relationships/image" Target="../media/image9.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Afbeelding 4">
            <a:extLst>
              <a:ext uri="{FF2B5EF4-FFF2-40B4-BE49-F238E27FC236}">
                <a16:creationId xmlns:a16="http://schemas.microsoft.com/office/drawing/2014/main" id="{B139026C-F2A3-4733-B1BC-0BD15F096A54}"/>
              </a:ext>
            </a:extLst>
          </p:cNvPr>
          <p:cNvPicPr>
            <a:picLocks noChangeAspect="1"/>
          </p:cNvPicPr>
          <p:nvPr/>
        </p:nvPicPr>
        <p:blipFill rotWithShape="1">
          <a:blip r:embed="rId2"/>
          <a:srcRect l="15590" t="22622" r="26517" b="20749"/>
          <a:stretch/>
        </p:blipFill>
        <p:spPr>
          <a:xfrm>
            <a:off x="-1" y="0"/>
            <a:ext cx="12464147" cy="6858000"/>
          </a:xfrm>
          <a:prstGeom prst="rect">
            <a:avLst/>
          </a:prstGeom>
        </p:spPr>
      </p:pic>
    </p:spTree>
    <p:extLst>
      <p:ext uri="{BB962C8B-B14F-4D97-AF65-F5344CB8AC3E}">
        <p14:creationId xmlns:p14="http://schemas.microsoft.com/office/powerpoint/2010/main" val="27001235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0D4539B-5B30-43B0-9E25-E744A879F0E7}"/>
              </a:ext>
            </a:extLst>
          </p:cNvPr>
          <p:cNvSpPr>
            <a:spLocks noGrp="1"/>
          </p:cNvSpPr>
          <p:nvPr>
            <p:ph type="title"/>
          </p:nvPr>
        </p:nvSpPr>
        <p:spPr/>
        <p:txBody>
          <a:bodyPr/>
          <a:lstStyle/>
          <a:p>
            <a:r>
              <a:rPr lang="nl-NL"/>
              <a:t>Actieve werkvormen</a:t>
            </a:r>
          </a:p>
        </p:txBody>
      </p:sp>
      <p:sp>
        <p:nvSpPr>
          <p:cNvPr id="5" name="Tekstvak 4">
            <a:extLst>
              <a:ext uri="{FF2B5EF4-FFF2-40B4-BE49-F238E27FC236}">
                <a16:creationId xmlns:a16="http://schemas.microsoft.com/office/drawing/2014/main" id="{8617628A-85AD-4937-B2DB-BCACE859E2E0}"/>
              </a:ext>
            </a:extLst>
          </p:cNvPr>
          <p:cNvSpPr txBox="1"/>
          <p:nvPr/>
        </p:nvSpPr>
        <p:spPr>
          <a:xfrm>
            <a:off x="838200" y="1415724"/>
            <a:ext cx="6102350" cy="4026552"/>
          </a:xfrm>
          <a:prstGeom prst="rect">
            <a:avLst/>
          </a:prstGeom>
          <a:noFill/>
        </p:spPr>
        <p:txBody>
          <a:bodyPr wrap="square">
            <a:spAutoFit/>
          </a:bodyPr>
          <a:lstStyle/>
          <a:p>
            <a:pPr marL="342900" lvl="0" indent="-342900">
              <a:lnSpc>
                <a:spcPct val="107000"/>
              </a:lnSpc>
              <a:buFont typeface="+mj-lt"/>
              <a:buAutoNum type="arabicPeriod"/>
            </a:pPr>
            <a:r>
              <a:rPr lang="nl-NL" sz="2400">
                <a:effectLst/>
                <a:latin typeface="Calibri" panose="020F0502020204030204" pitchFamily="34" charset="0"/>
                <a:ea typeface="Calibri" panose="020F0502020204030204" pitchFamily="34" charset="0"/>
                <a:cs typeface="Times New Roman" panose="02020603050405020304" pitchFamily="18" charset="0"/>
              </a:rPr>
              <a:t>Kennismaken </a:t>
            </a:r>
          </a:p>
          <a:p>
            <a:pPr marL="342900" lvl="0" indent="-342900">
              <a:lnSpc>
                <a:spcPct val="107000"/>
              </a:lnSpc>
              <a:buFont typeface="+mj-lt"/>
              <a:buAutoNum type="arabicPeriod"/>
            </a:pPr>
            <a:r>
              <a:rPr lang="nl-NL" sz="2400">
                <a:effectLst/>
                <a:latin typeface="Calibri" panose="020F0502020204030204" pitchFamily="34" charset="0"/>
                <a:ea typeface="Calibri" panose="020F0502020204030204" pitchFamily="34" charset="0"/>
                <a:cs typeface="Times New Roman" panose="02020603050405020304" pitchFamily="18" charset="0"/>
              </a:rPr>
              <a:t>Uitwisselen </a:t>
            </a:r>
          </a:p>
          <a:p>
            <a:pPr marL="342900" lvl="0" indent="-342900">
              <a:lnSpc>
                <a:spcPct val="107000"/>
              </a:lnSpc>
              <a:buFont typeface="+mj-lt"/>
              <a:buAutoNum type="arabicPeriod"/>
            </a:pPr>
            <a:r>
              <a:rPr lang="nl-NL" sz="2400">
                <a:effectLst/>
                <a:latin typeface="Calibri" panose="020F0502020204030204" pitchFamily="34" charset="0"/>
                <a:ea typeface="Calibri" panose="020F0502020204030204" pitchFamily="34" charset="0"/>
                <a:cs typeface="Times New Roman" panose="02020603050405020304" pitchFamily="18" charset="0"/>
              </a:rPr>
              <a:t>Kennisoverdracht</a:t>
            </a:r>
          </a:p>
          <a:p>
            <a:pPr marL="342900" lvl="0" indent="-342900">
              <a:lnSpc>
                <a:spcPct val="107000"/>
              </a:lnSpc>
              <a:buFont typeface="+mj-lt"/>
              <a:buAutoNum type="arabicPeriod"/>
            </a:pPr>
            <a:r>
              <a:rPr lang="nl-NL" sz="2400">
                <a:effectLst/>
                <a:latin typeface="Calibri" panose="020F0502020204030204" pitchFamily="34" charset="0"/>
                <a:ea typeface="Calibri" panose="020F0502020204030204" pitchFamily="34" charset="0"/>
                <a:cs typeface="Times New Roman" panose="02020603050405020304" pitchFamily="18" charset="0"/>
              </a:rPr>
              <a:t>informeren </a:t>
            </a:r>
          </a:p>
          <a:p>
            <a:pPr marL="342900" lvl="0" indent="-342900">
              <a:lnSpc>
                <a:spcPct val="107000"/>
              </a:lnSpc>
              <a:buFont typeface="+mj-lt"/>
              <a:buAutoNum type="arabicPeriod"/>
            </a:pPr>
            <a:r>
              <a:rPr lang="nl-NL" sz="2400">
                <a:effectLst/>
                <a:latin typeface="Calibri" panose="020F0502020204030204" pitchFamily="34" charset="0"/>
                <a:ea typeface="Calibri" panose="020F0502020204030204" pitchFamily="34" charset="0"/>
                <a:cs typeface="Times New Roman" panose="02020603050405020304" pitchFamily="18" charset="0"/>
              </a:rPr>
              <a:t>Discussiëren </a:t>
            </a:r>
          </a:p>
          <a:p>
            <a:pPr marL="342900" lvl="0" indent="-342900">
              <a:lnSpc>
                <a:spcPct val="107000"/>
              </a:lnSpc>
              <a:buFont typeface="+mj-lt"/>
              <a:buAutoNum type="arabicPeriod"/>
            </a:pPr>
            <a:r>
              <a:rPr lang="nl-NL" sz="2400">
                <a:effectLst/>
                <a:latin typeface="Calibri" panose="020F0502020204030204" pitchFamily="34" charset="0"/>
                <a:ea typeface="Calibri" panose="020F0502020204030204" pitchFamily="34" charset="0"/>
                <a:cs typeface="Times New Roman" panose="02020603050405020304" pitchFamily="18" charset="0"/>
              </a:rPr>
              <a:t>Beslissen </a:t>
            </a:r>
          </a:p>
          <a:p>
            <a:pPr marL="342900" lvl="0" indent="-342900">
              <a:lnSpc>
                <a:spcPct val="107000"/>
              </a:lnSpc>
              <a:buFont typeface="+mj-lt"/>
              <a:buAutoNum type="arabicPeriod"/>
            </a:pPr>
            <a:r>
              <a:rPr lang="nl-NL" sz="2400">
                <a:effectLst/>
                <a:latin typeface="Calibri" panose="020F0502020204030204" pitchFamily="34" charset="0"/>
                <a:ea typeface="Calibri" panose="020F0502020204030204" pitchFamily="34" charset="0"/>
                <a:cs typeface="Times New Roman" panose="02020603050405020304" pitchFamily="18" charset="0"/>
              </a:rPr>
              <a:t>Brainstormen </a:t>
            </a:r>
          </a:p>
          <a:p>
            <a:pPr marL="342900" lvl="0" indent="-342900">
              <a:lnSpc>
                <a:spcPct val="107000"/>
              </a:lnSpc>
              <a:buFont typeface="+mj-lt"/>
              <a:buAutoNum type="arabicPeriod"/>
            </a:pPr>
            <a:r>
              <a:rPr lang="nl-NL" sz="2400">
                <a:effectLst/>
                <a:latin typeface="Calibri" panose="020F0502020204030204" pitchFamily="34" charset="0"/>
                <a:ea typeface="Calibri" panose="020F0502020204030204" pitchFamily="34" charset="0"/>
                <a:cs typeface="Times New Roman" panose="02020603050405020304" pitchFamily="18" charset="0"/>
              </a:rPr>
              <a:t>Energizer</a:t>
            </a:r>
          </a:p>
          <a:p>
            <a:pPr marL="342900" lvl="0" indent="-342900">
              <a:lnSpc>
                <a:spcPct val="107000"/>
              </a:lnSpc>
              <a:buFont typeface="+mj-lt"/>
              <a:buAutoNum type="arabicPeriod"/>
            </a:pPr>
            <a:r>
              <a:rPr lang="nl-NL" sz="2400">
                <a:effectLst/>
                <a:latin typeface="Calibri" panose="020F0502020204030204" pitchFamily="34" charset="0"/>
                <a:ea typeface="Calibri" panose="020F0502020204030204" pitchFamily="34" charset="0"/>
                <a:cs typeface="Times New Roman" panose="02020603050405020304" pitchFamily="18" charset="0"/>
              </a:rPr>
              <a:t>Planvorming en strategie </a:t>
            </a:r>
          </a:p>
          <a:p>
            <a:pPr marL="342900" lvl="0" indent="-342900">
              <a:lnSpc>
                <a:spcPct val="107000"/>
              </a:lnSpc>
              <a:spcAft>
                <a:spcPts val="800"/>
              </a:spcAft>
              <a:buFont typeface="+mj-lt"/>
              <a:buAutoNum type="arabicPeriod"/>
            </a:pPr>
            <a:r>
              <a:rPr lang="nl-NL" sz="2400">
                <a:effectLst/>
                <a:latin typeface="Calibri" panose="020F0502020204030204" pitchFamily="34" charset="0"/>
                <a:ea typeface="Calibri" panose="020F0502020204030204" pitchFamily="34" charset="0"/>
                <a:cs typeface="Times New Roman" panose="02020603050405020304" pitchFamily="18" charset="0"/>
              </a:rPr>
              <a:t>Evaluatie en reflectie </a:t>
            </a:r>
          </a:p>
        </p:txBody>
      </p:sp>
      <p:pic>
        <p:nvPicPr>
          <p:cNvPr id="6" name="Picture 2" descr="Het Groot Werkvormenboek 1 en 2 - 101werkvormen.nl">
            <a:extLst>
              <a:ext uri="{FF2B5EF4-FFF2-40B4-BE49-F238E27FC236}">
                <a16:creationId xmlns:a16="http://schemas.microsoft.com/office/drawing/2014/main" id="{0FED0DD2-51E4-47DB-9263-12F12DC7F80A}"/>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52933"/>
          <a:stretch/>
        </p:blipFill>
        <p:spPr bwMode="auto">
          <a:xfrm>
            <a:off x="7289800" y="885825"/>
            <a:ext cx="4483100" cy="4857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874198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0CBB2D4-45B2-4D6C-BC32-05C04D752C7E}"/>
              </a:ext>
            </a:extLst>
          </p:cNvPr>
          <p:cNvSpPr>
            <a:spLocks noGrp="1"/>
          </p:cNvSpPr>
          <p:nvPr>
            <p:ph type="title"/>
          </p:nvPr>
        </p:nvSpPr>
        <p:spPr/>
        <p:txBody>
          <a:bodyPr/>
          <a:lstStyle/>
          <a:p>
            <a:r>
              <a:rPr lang="nl-NL"/>
              <a:t>Draaiboek bijeenkomst</a:t>
            </a:r>
          </a:p>
        </p:txBody>
      </p:sp>
      <p:graphicFrame>
        <p:nvGraphicFramePr>
          <p:cNvPr id="3" name="Tabel 3">
            <a:extLst>
              <a:ext uri="{FF2B5EF4-FFF2-40B4-BE49-F238E27FC236}">
                <a16:creationId xmlns:a16="http://schemas.microsoft.com/office/drawing/2014/main" id="{59920EAE-B0A2-4758-BD2F-141E8B0513BC}"/>
              </a:ext>
            </a:extLst>
          </p:cNvPr>
          <p:cNvGraphicFramePr>
            <a:graphicFrameLocks noGrp="1"/>
          </p:cNvGraphicFramePr>
          <p:nvPr>
            <p:extLst>
              <p:ext uri="{D42A27DB-BD31-4B8C-83A1-F6EECF244321}">
                <p14:modId xmlns:p14="http://schemas.microsoft.com/office/powerpoint/2010/main" val="818790101"/>
              </p:ext>
            </p:extLst>
          </p:nvPr>
        </p:nvGraphicFramePr>
        <p:xfrm>
          <a:off x="939800" y="1347788"/>
          <a:ext cx="9715500" cy="4496862"/>
        </p:xfrm>
        <a:graphic>
          <a:graphicData uri="http://schemas.openxmlformats.org/drawingml/2006/table">
            <a:tbl>
              <a:tblPr firstRow="1" bandRow="1">
                <a:tableStyleId>{93296810-A885-4BE3-A3E7-6D5BEEA58F35}</a:tableStyleId>
              </a:tblPr>
              <a:tblGrid>
                <a:gridCol w="1066800">
                  <a:extLst>
                    <a:ext uri="{9D8B030D-6E8A-4147-A177-3AD203B41FA5}">
                      <a16:colId xmlns:a16="http://schemas.microsoft.com/office/drawing/2014/main" val="3151447540"/>
                    </a:ext>
                  </a:extLst>
                </a:gridCol>
                <a:gridCol w="3441700">
                  <a:extLst>
                    <a:ext uri="{9D8B030D-6E8A-4147-A177-3AD203B41FA5}">
                      <a16:colId xmlns:a16="http://schemas.microsoft.com/office/drawing/2014/main" val="1674490778"/>
                    </a:ext>
                  </a:extLst>
                </a:gridCol>
                <a:gridCol w="1955800">
                  <a:extLst>
                    <a:ext uri="{9D8B030D-6E8A-4147-A177-3AD203B41FA5}">
                      <a16:colId xmlns:a16="http://schemas.microsoft.com/office/drawing/2014/main" val="3916448540"/>
                    </a:ext>
                  </a:extLst>
                </a:gridCol>
                <a:gridCol w="1308100">
                  <a:extLst>
                    <a:ext uri="{9D8B030D-6E8A-4147-A177-3AD203B41FA5}">
                      <a16:colId xmlns:a16="http://schemas.microsoft.com/office/drawing/2014/main" val="1665396088"/>
                    </a:ext>
                  </a:extLst>
                </a:gridCol>
                <a:gridCol w="1943100">
                  <a:extLst>
                    <a:ext uri="{9D8B030D-6E8A-4147-A177-3AD203B41FA5}">
                      <a16:colId xmlns:a16="http://schemas.microsoft.com/office/drawing/2014/main" val="2889473223"/>
                    </a:ext>
                  </a:extLst>
                </a:gridCol>
              </a:tblGrid>
              <a:tr h="837670">
                <a:tc>
                  <a:txBody>
                    <a:bodyPr/>
                    <a:lstStyle/>
                    <a:p>
                      <a:r>
                        <a:rPr lang="nl-NL" sz="2800"/>
                        <a:t>Tijd </a:t>
                      </a:r>
                    </a:p>
                  </a:txBody>
                  <a:tcPr/>
                </a:tc>
                <a:tc>
                  <a:txBody>
                    <a:bodyPr/>
                    <a:lstStyle/>
                    <a:p>
                      <a:r>
                        <a:rPr lang="nl-NL" sz="2800"/>
                        <a:t>Doel </a:t>
                      </a:r>
                    </a:p>
                  </a:txBody>
                  <a:tcPr/>
                </a:tc>
                <a:tc>
                  <a:txBody>
                    <a:bodyPr/>
                    <a:lstStyle/>
                    <a:p>
                      <a:r>
                        <a:rPr lang="nl-NL" sz="2800"/>
                        <a:t>Werkvorm </a:t>
                      </a:r>
                    </a:p>
                  </a:txBody>
                  <a:tcPr/>
                </a:tc>
                <a:tc>
                  <a:txBody>
                    <a:bodyPr/>
                    <a:lstStyle/>
                    <a:p>
                      <a:r>
                        <a:rPr lang="nl-NL" sz="2800"/>
                        <a:t>Nodig </a:t>
                      </a:r>
                    </a:p>
                  </a:txBody>
                  <a:tcPr/>
                </a:tc>
                <a:tc>
                  <a:txBody>
                    <a:bodyPr/>
                    <a:lstStyle/>
                    <a:p>
                      <a:r>
                        <a:rPr lang="nl-NL" sz="2800"/>
                        <a:t>Wie doet wat</a:t>
                      </a:r>
                    </a:p>
                  </a:txBody>
                  <a:tcPr/>
                </a:tc>
                <a:extLst>
                  <a:ext uri="{0D108BD9-81ED-4DB2-BD59-A6C34878D82A}">
                    <a16:rowId xmlns:a16="http://schemas.microsoft.com/office/drawing/2014/main" val="315866417"/>
                  </a:ext>
                </a:extLst>
              </a:tr>
              <a:tr h="485317">
                <a:tc>
                  <a:txBody>
                    <a:bodyPr/>
                    <a:lstStyle/>
                    <a:p>
                      <a:r>
                        <a:rPr lang="nl-NL"/>
                        <a:t>18.45 </a:t>
                      </a:r>
                    </a:p>
                  </a:txBody>
                  <a:tcPr/>
                </a:tc>
                <a:tc>
                  <a:txBody>
                    <a:bodyPr/>
                    <a:lstStyle/>
                    <a:p>
                      <a:r>
                        <a:rPr lang="nl-NL"/>
                        <a:t>Welkom bij binnenkomst</a:t>
                      </a:r>
                    </a:p>
                  </a:txBody>
                  <a:tcPr/>
                </a:tc>
                <a:tc>
                  <a:txBody>
                    <a:bodyPr/>
                    <a:lstStyle/>
                    <a:p>
                      <a:endParaRPr lang="nl-NL"/>
                    </a:p>
                  </a:txBody>
                  <a:tcPr/>
                </a:tc>
                <a:tc>
                  <a:txBody>
                    <a:bodyPr/>
                    <a:lstStyle/>
                    <a:p>
                      <a:endParaRPr lang="nl-NL"/>
                    </a:p>
                  </a:txBody>
                  <a:tcPr/>
                </a:tc>
                <a:tc>
                  <a:txBody>
                    <a:bodyPr/>
                    <a:lstStyle/>
                    <a:p>
                      <a:endParaRPr lang="nl-NL"/>
                    </a:p>
                  </a:txBody>
                  <a:tcPr/>
                </a:tc>
                <a:extLst>
                  <a:ext uri="{0D108BD9-81ED-4DB2-BD59-A6C34878D82A}">
                    <a16:rowId xmlns:a16="http://schemas.microsoft.com/office/drawing/2014/main" val="2091552221"/>
                  </a:ext>
                </a:extLst>
              </a:tr>
              <a:tr h="485317">
                <a:tc>
                  <a:txBody>
                    <a:bodyPr/>
                    <a:lstStyle/>
                    <a:p>
                      <a:r>
                        <a:rPr lang="nl-NL"/>
                        <a:t>19.00 </a:t>
                      </a:r>
                    </a:p>
                  </a:txBody>
                  <a:tcPr/>
                </a:tc>
                <a:tc>
                  <a:txBody>
                    <a:bodyPr/>
                    <a:lstStyle/>
                    <a:p>
                      <a:r>
                        <a:rPr lang="nl-NL"/>
                        <a:t>Aftrap van de bijeenkomst </a:t>
                      </a:r>
                    </a:p>
                  </a:txBody>
                  <a:tcPr/>
                </a:tc>
                <a:tc>
                  <a:txBody>
                    <a:bodyPr/>
                    <a:lstStyle/>
                    <a:p>
                      <a:endParaRPr lang="nl-NL"/>
                    </a:p>
                  </a:txBody>
                  <a:tcPr/>
                </a:tc>
                <a:tc>
                  <a:txBody>
                    <a:bodyPr/>
                    <a:lstStyle/>
                    <a:p>
                      <a:endParaRPr lang="nl-NL"/>
                    </a:p>
                  </a:txBody>
                  <a:tcPr/>
                </a:tc>
                <a:tc>
                  <a:txBody>
                    <a:bodyPr/>
                    <a:lstStyle/>
                    <a:p>
                      <a:endParaRPr lang="nl-NL"/>
                    </a:p>
                  </a:txBody>
                  <a:tcPr/>
                </a:tc>
                <a:extLst>
                  <a:ext uri="{0D108BD9-81ED-4DB2-BD59-A6C34878D82A}">
                    <a16:rowId xmlns:a16="http://schemas.microsoft.com/office/drawing/2014/main" val="3273035194"/>
                  </a:ext>
                </a:extLst>
              </a:tr>
              <a:tr h="485317">
                <a:tc>
                  <a:txBody>
                    <a:bodyPr/>
                    <a:lstStyle/>
                    <a:p>
                      <a:r>
                        <a:rPr lang="nl-NL"/>
                        <a:t>19.05</a:t>
                      </a:r>
                    </a:p>
                  </a:txBody>
                  <a:tcPr/>
                </a:tc>
                <a:tc>
                  <a:txBody>
                    <a:bodyPr/>
                    <a:lstStyle/>
                    <a:p>
                      <a:r>
                        <a:rPr lang="nl-NL"/>
                        <a:t>Kennismaking </a:t>
                      </a:r>
                    </a:p>
                  </a:txBody>
                  <a:tcPr/>
                </a:tc>
                <a:tc>
                  <a:txBody>
                    <a:bodyPr/>
                    <a:lstStyle/>
                    <a:p>
                      <a:endParaRPr lang="nl-NL"/>
                    </a:p>
                  </a:txBody>
                  <a:tcPr/>
                </a:tc>
                <a:tc>
                  <a:txBody>
                    <a:bodyPr/>
                    <a:lstStyle/>
                    <a:p>
                      <a:endParaRPr lang="nl-NL"/>
                    </a:p>
                  </a:txBody>
                  <a:tcPr/>
                </a:tc>
                <a:tc>
                  <a:txBody>
                    <a:bodyPr/>
                    <a:lstStyle/>
                    <a:p>
                      <a:endParaRPr lang="nl-NL"/>
                    </a:p>
                  </a:txBody>
                  <a:tcPr/>
                </a:tc>
                <a:extLst>
                  <a:ext uri="{0D108BD9-81ED-4DB2-BD59-A6C34878D82A}">
                    <a16:rowId xmlns:a16="http://schemas.microsoft.com/office/drawing/2014/main" val="2728492017"/>
                  </a:ext>
                </a:extLst>
              </a:tr>
              <a:tr h="485317">
                <a:tc>
                  <a:txBody>
                    <a:bodyPr/>
                    <a:lstStyle/>
                    <a:p>
                      <a:r>
                        <a:rPr lang="nl-NL"/>
                        <a:t>19.15</a:t>
                      </a:r>
                    </a:p>
                  </a:txBody>
                  <a:tcPr/>
                </a:tc>
                <a:tc>
                  <a:txBody>
                    <a:bodyPr/>
                    <a:lstStyle/>
                    <a:p>
                      <a:r>
                        <a:rPr lang="nl-NL"/>
                        <a:t>Introductie van het onderwerp </a:t>
                      </a:r>
                    </a:p>
                  </a:txBody>
                  <a:tcPr/>
                </a:tc>
                <a:tc>
                  <a:txBody>
                    <a:bodyPr/>
                    <a:lstStyle/>
                    <a:p>
                      <a:endParaRPr lang="nl-NL"/>
                    </a:p>
                  </a:txBody>
                  <a:tcPr/>
                </a:tc>
                <a:tc>
                  <a:txBody>
                    <a:bodyPr/>
                    <a:lstStyle/>
                    <a:p>
                      <a:endParaRPr lang="nl-NL"/>
                    </a:p>
                  </a:txBody>
                  <a:tcPr/>
                </a:tc>
                <a:tc>
                  <a:txBody>
                    <a:bodyPr/>
                    <a:lstStyle/>
                    <a:p>
                      <a:endParaRPr lang="nl-NL"/>
                    </a:p>
                  </a:txBody>
                  <a:tcPr/>
                </a:tc>
                <a:extLst>
                  <a:ext uri="{0D108BD9-81ED-4DB2-BD59-A6C34878D82A}">
                    <a16:rowId xmlns:a16="http://schemas.microsoft.com/office/drawing/2014/main" val="3800681129"/>
                  </a:ext>
                </a:extLst>
              </a:tr>
              <a:tr h="485317">
                <a:tc>
                  <a:txBody>
                    <a:bodyPr/>
                    <a:lstStyle/>
                    <a:p>
                      <a:r>
                        <a:rPr lang="nl-NL"/>
                        <a:t>19.30 </a:t>
                      </a:r>
                    </a:p>
                  </a:txBody>
                  <a:tcPr/>
                </a:tc>
                <a:tc>
                  <a:txBody>
                    <a:bodyPr/>
                    <a:lstStyle/>
                    <a:p>
                      <a:r>
                        <a:rPr lang="nl-NL"/>
                        <a:t>Komen we voor hetzelfde? </a:t>
                      </a:r>
                    </a:p>
                  </a:txBody>
                  <a:tcPr/>
                </a:tc>
                <a:tc>
                  <a:txBody>
                    <a:bodyPr/>
                    <a:lstStyle/>
                    <a:p>
                      <a:endParaRPr lang="nl-NL"/>
                    </a:p>
                  </a:txBody>
                  <a:tcPr/>
                </a:tc>
                <a:tc>
                  <a:txBody>
                    <a:bodyPr/>
                    <a:lstStyle/>
                    <a:p>
                      <a:endParaRPr lang="nl-NL"/>
                    </a:p>
                  </a:txBody>
                  <a:tcPr/>
                </a:tc>
                <a:tc>
                  <a:txBody>
                    <a:bodyPr/>
                    <a:lstStyle/>
                    <a:p>
                      <a:endParaRPr lang="nl-NL"/>
                    </a:p>
                    <a:p>
                      <a:endParaRPr lang="nl-NL"/>
                    </a:p>
                  </a:txBody>
                  <a:tcPr/>
                </a:tc>
                <a:extLst>
                  <a:ext uri="{0D108BD9-81ED-4DB2-BD59-A6C34878D82A}">
                    <a16:rowId xmlns:a16="http://schemas.microsoft.com/office/drawing/2014/main" val="2702170954"/>
                  </a:ext>
                </a:extLst>
              </a:tr>
              <a:tr h="485317">
                <a:tc>
                  <a:txBody>
                    <a:bodyPr/>
                    <a:lstStyle/>
                    <a:p>
                      <a:r>
                        <a:rPr lang="nl-NL"/>
                        <a:t>19.45</a:t>
                      </a:r>
                    </a:p>
                  </a:txBody>
                  <a:tcPr/>
                </a:tc>
                <a:tc>
                  <a:txBody>
                    <a:bodyPr/>
                    <a:lstStyle/>
                    <a:p>
                      <a:r>
                        <a:rPr lang="nl-NL"/>
                        <a:t>Delen van kennis </a:t>
                      </a:r>
                    </a:p>
                  </a:txBody>
                  <a:tcPr/>
                </a:tc>
                <a:tc>
                  <a:txBody>
                    <a:bodyPr/>
                    <a:lstStyle/>
                    <a:p>
                      <a:endParaRPr lang="nl-NL"/>
                    </a:p>
                  </a:txBody>
                  <a:tcPr/>
                </a:tc>
                <a:tc>
                  <a:txBody>
                    <a:bodyPr/>
                    <a:lstStyle/>
                    <a:p>
                      <a:endParaRPr lang="nl-NL"/>
                    </a:p>
                  </a:txBody>
                  <a:tcPr/>
                </a:tc>
                <a:tc>
                  <a:txBody>
                    <a:bodyPr/>
                    <a:lstStyle/>
                    <a:p>
                      <a:endParaRPr lang="nl-NL"/>
                    </a:p>
                  </a:txBody>
                  <a:tcPr/>
                </a:tc>
                <a:extLst>
                  <a:ext uri="{0D108BD9-81ED-4DB2-BD59-A6C34878D82A}">
                    <a16:rowId xmlns:a16="http://schemas.microsoft.com/office/drawing/2014/main" val="2820154323"/>
                  </a:ext>
                </a:extLst>
              </a:tr>
              <a:tr h="485317">
                <a:tc>
                  <a:txBody>
                    <a:bodyPr/>
                    <a:lstStyle/>
                    <a:p>
                      <a:endParaRPr lang="nl-NL"/>
                    </a:p>
                  </a:txBody>
                  <a:tcPr/>
                </a:tc>
                <a:tc>
                  <a:txBody>
                    <a:bodyPr/>
                    <a:lstStyle/>
                    <a:p>
                      <a:r>
                        <a:rPr lang="nl-NL"/>
                        <a:t>Enz. </a:t>
                      </a:r>
                    </a:p>
                  </a:txBody>
                  <a:tcPr/>
                </a:tc>
                <a:tc>
                  <a:txBody>
                    <a:bodyPr/>
                    <a:lstStyle/>
                    <a:p>
                      <a:endParaRPr lang="nl-NL"/>
                    </a:p>
                  </a:txBody>
                  <a:tcPr/>
                </a:tc>
                <a:tc>
                  <a:txBody>
                    <a:bodyPr/>
                    <a:lstStyle/>
                    <a:p>
                      <a:endParaRPr lang="nl-NL"/>
                    </a:p>
                  </a:txBody>
                  <a:tcPr/>
                </a:tc>
                <a:tc>
                  <a:txBody>
                    <a:bodyPr/>
                    <a:lstStyle/>
                    <a:p>
                      <a:endParaRPr lang="nl-NL"/>
                    </a:p>
                  </a:txBody>
                  <a:tcPr/>
                </a:tc>
                <a:extLst>
                  <a:ext uri="{0D108BD9-81ED-4DB2-BD59-A6C34878D82A}">
                    <a16:rowId xmlns:a16="http://schemas.microsoft.com/office/drawing/2014/main" val="1082851150"/>
                  </a:ext>
                </a:extLst>
              </a:tr>
            </a:tbl>
          </a:graphicData>
        </a:graphic>
      </p:graphicFrame>
    </p:spTree>
    <p:extLst>
      <p:ext uri="{BB962C8B-B14F-4D97-AF65-F5344CB8AC3E}">
        <p14:creationId xmlns:p14="http://schemas.microsoft.com/office/powerpoint/2010/main" val="39551712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9D343B4-54F9-4F8D-8BAF-A732F49A798F}"/>
              </a:ext>
            </a:extLst>
          </p:cNvPr>
          <p:cNvSpPr>
            <a:spLocks noGrp="1"/>
          </p:cNvSpPr>
          <p:nvPr>
            <p:ph type="title"/>
          </p:nvPr>
        </p:nvSpPr>
        <p:spPr/>
        <p:txBody>
          <a:bodyPr/>
          <a:lstStyle/>
          <a:p>
            <a:r>
              <a:rPr lang="nl-NL"/>
              <a:t>Opdracht </a:t>
            </a:r>
          </a:p>
        </p:txBody>
      </p:sp>
      <p:sp>
        <p:nvSpPr>
          <p:cNvPr id="3" name="Tekstvak 2">
            <a:extLst>
              <a:ext uri="{FF2B5EF4-FFF2-40B4-BE49-F238E27FC236}">
                <a16:creationId xmlns:a16="http://schemas.microsoft.com/office/drawing/2014/main" id="{F4206BCB-596A-4BF7-BA77-148B60CF8354}"/>
              </a:ext>
            </a:extLst>
          </p:cNvPr>
          <p:cNvSpPr txBox="1"/>
          <p:nvPr/>
        </p:nvSpPr>
        <p:spPr>
          <a:xfrm>
            <a:off x="838200" y="1342241"/>
            <a:ext cx="10883900" cy="5262979"/>
          </a:xfrm>
          <a:prstGeom prst="rect">
            <a:avLst/>
          </a:prstGeom>
          <a:noFill/>
        </p:spPr>
        <p:txBody>
          <a:bodyPr wrap="square" rtlCol="0">
            <a:spAutoFit/>
          </a:bodyPr>
          <a:lstStyle/>
          <a:p>
            <a:r>
              <a:rPr lang="nl-NL" sz="2400"/>
              <a:t>Start met het maken van twee ‘voorlopige’ draaiboeken voor de bijeenkomst:</a:t>
            </a:r>
          </a:p>
          <a:p>
            <a:r>
              <a:rPr lang="nl-NL" sz="2400"/>
              <a:t>Versie a = live versie </a:t>
            </a:r>
          </a:p>
          <a:p>
            <a:r>
              <a:rPr lang="nl-NL" sz="2400"/>
              <a:t>Versie b = de online versie </a:t>
            </a:r>
          </a:p>
          <a:p>
            <a:endParaRPr lang="nl-NL" sz="2400"/>
          </a:p>
          <a:p>
            <a:r>
              <a:rPr lang="nl-NL" sz="2400"/>
              <a:t>Ga daarbij uit van: </a:t>
            </a:r>
          </a:p>
          <a:p>
            <a:pPr marL="285750" indent="-285750">
              <a:buFontTx/>
              <a:buChar char="-"/>
            </a:pPr>
            <a:r>
              <a:rPr lang="nl-NL" sz="2400"/>
              <a:t>een bijeenkomst van 1,5 uur max. </a:t>
            </a:r>
          </a:p>
          <a:p>
            <a:pPr marL="285750" indent="-285750">
              <a:buFontTx/>
              <a:buChar char="-"/>
            </a:pPr>
            <a:r>
              <a:rPr lang="nl-NL" sz="2400"/>
              <a:t>10 deelnemers die elkaar nog niet kennen</a:t>
            </a:r>
          </a:p>
          <a:p>
            <a:pPr marL="285750" indent="-285750">
              <a:buFontTx/>
              <a:buChar char="-"/>
            </a:pPr>
            <a:r>
              <a:rPr lang="nl-NL" sz="2400"/>
              <a:t>een schema met de kolommen zoals in sheet 10 </a:t>
            </a:r>
          </a:p>
          <a:p>
            <a:pPr marL="285750" indent="-285750">
              <a:buFontTx/>
              <a:buChar char="-"/>
            </a:pPr>
            <a:endParaRPr lang="nl-NL" sz="2400"/>
          </a:p>
          <a:p>
            <a:r>
              <a:rPr lang="nl-NL" sz="2400"/>
              <a:t>1. start dus met het stellen van doelen voor de verschillende fases in je bijeenkomst</a:t>
            </a:r>
          </a:p>
          <a:p>
            <a:r>
              <a:rPr lang="nl-NL" sz="2400"/>
              <a:t>2. Brainstorm over de passende werkvormen </a:t>
            </a:r>
          </a:p>
          <a:p>
            <a:r>
              <a:rPr lang="nl-NL" sz="2400"/>
              <a:t>3. Denk kritisch na over de tijdsplanning </a:t>
            </a:r>
          </a:p>
          <a:p>
            <a:endParaRPr lang="nl-NL" sz="2400"/>
          </a:p>
          <a:p>
            <a:endParaRPr lang="nl-NL" sz="2400"/>
          </a:p>
        </p:txBody>
      </p:sp>
      <p:sp>
        <p:nvSpPr>
          <p:cNvPr id="4" name="Tekstvak 3">
            <a:extLst>
              <a:ext uri="{FF2B5EF4-FFF2-40B4-BE49-F238E27FC236}">
                <a16:creationId xmlns:a16="http://schemas.microsoft.com/office/drawing/2014/main" id="{3183998D-ECB5-4F32-98A2-094D4805906D}"/>
              </a:ext>
            </a:extLst>
          </p:cNvPr>
          <p:cNvSpPr txBox="1"/>
          <p:nvPr/>
        </p:nvSpPr>
        <p:spPr>
          <a:xfrm>
            <a:off x="8128000" y="2043862"/>
            <a:ext cx="3340100" cy="2308324"/>
          </a:xfrm>
          <a:prstGeom prst="rect">
            <a:avLst/>
          </a:prstGeom>
          <a:solidFill>
            <a:schemeClr val="accent6"/>
          </a:solidFill>
        </p:spPr>
        <p:txBody>
          <a:bodyPr wrap="square" rtlCol="0">
            <a:spAutoFit/>
          </a:bodyPr>
          <a:lstStyle/>
          <a:p>
            <a:pPr algn="ctr"/>
            <a:r>
              <a:rPr lang="nl-NL" sz="2400">
                <a:solidFill>
                  <a:schemeClr val="bg1"/>
                </a:solidFill>
                <a:latin typeface="Comic Sans MS" panose="030F0702030302020204" pitchFamily="66" charset="0"/>
              </a:rPr>
              <a:t>Door een beeld te krijgen van de bijeenkomst kun je morgen een beter communicatie plan maken! </a:t>
            </a:r>
          </a:p>
        </p:txBody>
      </p:sp>
    </p:spTree>
    <p:extLst>
      <p:ext uri="{BB962C8B-B14F-4D97-AF65-F5344CB8AC3E}">
        <p14:creationId xmlns:p14="http://schemas.microsoft.com/office/powerpoint/2010/main" val="24730624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B3C0637-623D-4F51-8BF4-EF5023B9A735}"/>
              </a:ext>
            </a:extLst>
          </p:cNvPr>
          <p:cNvSpPr>
            <a:spLocks noGrp="1"/>
          </p:cNvSpPr>
          <p:nvPr>
            <p:ph type="title"/>
          </p:nvPr>
        </p:nvSpPr>
        <p:spPr/>
        <p:txBody>
          <a:bodyPr/>
          <a:lstStyle/>
          <a:p>
            <a:r>
              <a:rPr lang="nl-NL"/>
              <a:t>Bronnen voor inspiratie:</a:t>
            </a:r>
          </a:p>
        </p:txBody>
      </p:sp>
      <p:sp>
        <p:nvSpPr>
          <p:cNvPr id="4" name="Tekstvak 3">
            <a:extLst>
              <a:ext uri="{FF2B5EF4-FFF2-40B4-BE49-F238E27FC236}">
                <a16:creationId xmlns:a16="http://schemas.microsoft.com/office/drawing/2014/main" id="{0B14BF0D-F8D3-47D5-B052-1F62AF35BF02}"/>
              </a:ext>
            </a:extLst>
          </p:cNvPr>
          <p:cNvSpPr txBox="1"/>
          <p:nvPr/>
        </p:nvSpPr>
        <p:spPr>
          <a:xfrm>
            <a:off x="838200" y="1706960"/>
            <a:ext cx="6102350" cy="523220"/>
          </a:xfrm>
          <a:prstGeom prst="rect">
            <a:avLst/>
          </a:prstGeom>
          <a:noFill/>
        </p:spPr>
        <p:txBody>
          <a:bodyPr wrap="square">
            <a:spAutoFit/>
          </a:bodyPr>
          <a:lstStyle/>
          <a:p>
            <a:r>
              <a:rPr lang="nl-NL" sz="2800"/>
              <a:t>http://www.werkvormen.info/home</a:t>
            </a:r>
          </a:p>
        </p:txBody>
      </p:sp>
      <p:sp>
        <p:nvSpPr>
          <p:cNvPr id="6" name="Tekstvak 5">
            <a:extLst>
              <a:ext uri="{FF2B5EF4-FFF2-40B4-BE49-F238E27FC236}">
                <a16:creationId xmlns:a16="http://schemas.microsoft.com/office/drawing/2014/main" id="{12D3E9EB-5CCF-4C74-9AB3-A8ED31777B0C}"/>
              </a:ext>
            </a:extLst>
          </p:cNvPr>
          <p:cNvSpPr txBox="1"/>
          <p:nvPr/>
        </p:nvSpPr>
        <p:spPr>
          <a:xfrm>
            <a:off x="838200" y="2550924"/>
            <a:ext cx="6102350" cy="523220"/>
          </a:xfrm>
          <a:prstGeom prst="rect">
            <a:avLst/>
          </a:prstGeom>
          <a:noFill/>
        </p:spPr>
        <p:txBody>
          <a:bodyPr wrap="square">
            <a:spAutoFit/>
          </a:bodyPr>
          <a:lstStyle/>
          <a:p>
            <a:r>
              <a:rPr lang="nl-NL" sz="2800"/>
              <a:t>https://www.101werkvormen.nl/</a:t>
            </a:r>
          </a:p>
        </p:txBody>
      </p:sp>
      <p:sp>
        <p:nvSpPr>
          <p:cNvPr id="8" name="Tekstvak 7">
            <a:extLst>
              <a:ext uri="{FF2B5EF4-FFF2-40B4-BE49-F238E27FC236}">
                <a16:creationId xmlns:a16="http://schemas.microsoft.com/office/drawing/2014/main" id="{9CFC651D-7C0D-45FD-9D97-1D4C82A18816}"/>
              </a:ext>
            </a:extLst>
          </p:cNvPr>
          <p:cNvSpPr txBox="1"/>
          <p:nvPr/>
        </p:nvSpPr>
        <p:spPr>
          <a:xfrm>
            <a:off x="968375" y="4307076"/>
            <a:ext cx="6102350" cy="523220"/>
          </a:xfrm>
          <a:prstGeom prst="rect">
            <a:avLst/>
          </a:prstGeom>
          <a:noFill/>
        </p:spPr>
        <p:txBody>
          <a:bodyPr wrap="square">
            <a:spAutoFit/>
          </a:bodyPr>
          <a:lstStyle/>
          <a:p>
            <a:r>
              <a:rPr lang="nl-NL" sz="2800"/>
              <a:t>http://www.mentortijd.nl/</a:t>
            </a:r>
          </a:p>
        </p:txBody>
      </p:sp>
      <p:sp>
        <p:nvSpPr>
          <p:cNvPr id="11" name="Tekstvak 10">
            <a:extLst>
              <a:ext uri="{FF2B5EF4-FFF2-40B4-BE49-F238E27FC236}">
                <a16:creationId xmlns:a16="http://schemas.microsoft.com/office/drawing/2014/main" id="{1CF689B6-3848-446C-B07A-C663B2C78320}"/>
              </a:ext>
            </a:extLst>
          </p:cNvPr>
          <p:cNvSpPr txBox="1"/>
          <p:nvPr/>
        </p:nvSpPr>
        <p:spPr>
          <a:xfrm>
            <a:off x="838200" y="3429000"/>
            <a:ext cx="8051800" cy="523220"/>
          </a:xfrm>
          <a:prstGeom prst="rect">
            <a:avLst/>
          </a:prstGeom>
          <a:noFill/>
        </p:spPr>
        <p:txBody>
          <a:bodyPr wrap="square">
            <a:spAutoFit/>
          </a:bodyPr>
          <a:lstStyle/>
          <a:p>
            <a:r>
              <a:rPr lang="nl-NL" sz="2800"/>
              <a:t>https://agilescrumgroup.nl/online-werkvormen/</a:t>
            </a:r>
          </a:p>
        </p:txBody>
      </p:sp>
      <p:sp>
        <p:nvSpPr>
          <p:cNvPr id="13" name="Tekstvak 12">
            <a:extLst>
              <a:ext uri="{FF2B5EF4-FFF2-40B4-BE49-F238E27FC236}">
                <a16:creationId xmlns:a16="http://schemas.microsoft.com/office/drawing/2014/main" id="{88F06ED6-8FBA-4CFB-B32B-94E78B0A0E18}"/>
              </a:ext>
            </a:extLst>
          </p:cNvPr>
          <p:cNvSpPr txBox="1"/>
          <p:nvPr/>
        </p:nvSpPr>
        <p:spPr>
          <a:xfrm>
            <a:off x="1000124" y="5139084"/>
            <a:ext cx="10515599" cy="707886"/>
          </a:xfrm>
          <a:prstGeom prst="rect">
            <a:avLst/>
          </a:prstGeom>
          <a:noFill/>
        </p:spPr>
        <p:txBody>
          <a:bodyPr wrap="square">
            <a:spAutoFit/>
          </a:bodyPr>
          <a:lstStyle/>
          <a:p>
            <a:r>
              <a:rPr lang="nl-NL" sz="2000"/>
              <a:t>https://www.breinvriendelijktrainen.nl/blog/10-toffe-online-werkvormen-voor-meer-plezier-variatie-en-verbinding/</a:t>
            </a:r>
          </a:p>
        </p:txBody>
      </p:sp>
      <p:sp>
        <p:nvSpPr>
          <p:cNvPr id="12" name="Tekstvak 11">
            <a:extLst>
              <a:ext uri="{FF2B5EF4-FFF2-40B4-BE49-F238E27FC236}">
                <a16:creationId xmlns:a16="http://schemas.microsoft.com/office/drawing/2014/main" id="{4B963DCE-41FB-48F1-A64A-65350B729751}"/>
              </a:ext>
            </a:extLst>
          </p:cNvPr>
          <p:cNvSpPr txBox="1"/>
          <p:nvPr/>
        </p:nvSpPr>
        <p:spPr>
          <a:xfrm>
            <a:off x="7823200" y="824423"/>
            <a:ext cx="3657600" cy="2246769"/>
          </a:xfrm>
          <a:prstGeom prst="rect">
            <a:avLst/>
          </a:prstGeom>
          <a:solidFill>
            <a:schemeClr val="accent6"/>
          </a:solidFill>
        </p:spPr>
        <p:txBody>
          <a:bodyPr wrap="square" rtlCol="0">
            <a:spAutoFit/>
          </a:bodyPr>
          <a:lstStyle/>
          <a:p>
            <a:pPr algn="ctr"/>
            <a:r>
              <a:rPr lang="nl-NL" sz="2800">
                <a:solidFill>
                  <a:schemeClr val="bg1"/>
                </a:solidFill>
                <a:latin typeface="Comic Sans MS" panose="030F0702030302020204" pitchFamily="66" charset="0"/>
              </a:rPr>
              <a:t>Maak hier een start mee en volgende week is er opnieuw input en tijd om het af te maken! </a:t>
            </a:r>
          </a:p>
        </p:txBody>
      </p:sp>
      <p:sp>
        <p:nvSpPr>
          <p:cNvPr id="14" name="Rechthoek 13">
            <a:extLst>
              <a:ext uri="{FF2B5EF4-FFF2-40B4-BE49-F238E27FC236}">
                <a16:creationId xmlns:a16="http://schemas.microsoft.com/office/drawing/2014/main" id="{34A13260-AAAA-4856-B3CA-FCD5398BBE48}"/>
              </a:ext>
            </a:extLst>
          </p:cNvPr>
          <p:cNvSpPr/>
          <p:nvPr/>
        </p:nvSpPr>
        <p:spPr>
          <a:xfrm>
            <a:off x="7602196" y="3886174"/>
            <a:ext cx="3751604" cy="923330"/>
          </a:xfrm>
          <a:prstGeom prst="rect">
            <a:avLst/>
          </a:prstGeom>
          <a:noFill/>
        </p:spPr>
        <p:txBody>
          <a:bodyPr wrap="none" lIns="91440" tIns="45720" rIns="91440" bIns="45720">
            <a:spAutoFit/>
          </a:bodyPr>
          <a:lstStyle/>
          <a:p>
            <a:pPr algn="ctr"/>
            <a:r>
              <a:rPr lang="nl-NL" sz="5400" b="1" cap="none" spc="0">
                <a:ln w="22225">
                  <a:solidFill>
                    <a:schemeClr val="accent2"/>
                  </a:solidFill>
                  <a:prstDash val="solid"/>
                </a:ln>
                <a:solidFill>
                  <a:schemeClr val="accent2">
                    <a:lumMod val="40000"/>
                    <a:lumOff val="60000"/>
                  </a:schemeClr>
                </a:solidFill>
                <a:effectLst/>
              </a:rPr>
              <a:t>Be </a:t>
            </a:r>
            <a:r>
              <a:rPr lang="nl-NL" sz="5400" b="1" cap="none" spc="0" err="1">
                <a:ln w="22225">
                  <a:solidFill>
                    <a:schemeClr val="accent2"/>
                  </a:solidFill>
                  <a:prstDash val="solid"/>
                </a:ln>
                <a:solidFill>
                  <a:schemeClr val="accent2">
                    <a:lumMod val="40000"/>
                    <a:lumOff val="60000"/>
                  </a:schemeClr>
                </a:solidFill>
                <a:effectLst/>
              </a:rPr>
              <a:t>creative</a:t>
            </a:r>
            <a:r>
              <a:rPr lang="nl-NL" sz="5400" b="1" cap="none" spc="0">
                <a:ln w="22225">
                  <a:solidFill>
                    <a:schemeClr val="accent2"/>
                  </a:solidFill>
                  <a:prstDash val="solid"/>
                </a:ln>
                <a:solidFill>
                  <a:schemeClr val="accent2">
                    <a:lumMod val="40000"/>
                    <a:lumOff val="60000"/>
                  </a:schemeClr>
                </a:solidFill>
                <a:effectLst/>
              </a:rPr>
              <a:t>! </a:t>
            </a:r>
          </a:p>
        </p:txBody>
      </p:sp>
    </p:spTree>
    <p:extLst>
      <p:ext uri="{BB962C8B-B14F-4D97-AF65-F5344CB8AC3E}">
        <p14:creationId xmlns:p14="http://schemas.microsoft.com/office/powerpoint/2010/main" val="19876097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Afbeelding 3">
            <a:extLst>
              <a:ext uri="{FF2B5EF4-FFF2-40B4-BE49-F238E27FC236}">
                <a16:creationId xmlns:a16="http://schemas.microsoft.com/office/drawing/2014/main" id="{085AFECD-1111-4DB6-9928-1E55E181E5CE}"/>
              </a:ext>
            </a:extLst>
          </p:cNvPr>
          <p:cNvPicPr>
            <a:picLocks noChangeAspect="1"/>
          </p:cNvPicPr>
          <p:nvPr/>
        </p:nvPicPr>
        <p:blipFill>
          <a:blip r:embed="rId2"/>
          <a:stretch>
            <a:fillRect/>
          </a:stretch>
        </p:blipFill>
        <p:spPr>
          <a:xfrm>
            <a:off x="1748972" y="2144702"/>
            <a:ext cx="8122557" cy="3004025"/>
          </a:xfrm>
          <a:prstGeom prst="rect">
            <a:avLst/>
          </a:prstGeom>
        </p:spPr>
      </p:pic>
      <p:sp>
        <p:nvSpPr>
          <p:cNvPr id="5" name="Tekstvak 4">
            <a:extLst>
              <a:ext uri="{FF2B5EF4-FFF2-40B4-BE49-F238E27FC236}">
                <a16:creationId xmlns:a16="http://schemas.microsoft.com/office/drawing/2014/main" id="{575207A7-9875-40BD-95B9-BB371583B792}"/>
              </a:ext>
            </a:extLst>
          </p:cNvPr>
          <p:cNvSpPr txBox="1"/>
          <p:nvPr/>
        </p:nvSpPr>
        <p:spPr>
          <a:xfrm>
            <a:off x="1356632" y="803274"/>
            <a:ext cx="9347198"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nl-NL">
                <a:cs typeface="Calibri"/>
              </a:rPr>
              <a:t>Uit het vrijwilligersbeleid van Scouting Nederland; de cyclus van het werken met vrijwilligers: </a:t>
            </a:r>
          </a:p>
        </p:txBody>
      </p:sp>
    </p:spTree>
    <p:extLst>
      <p:ext uri="{BB962C8B-B14F-4D97-AF65-F5344CB8AC3E}">
        <p14:creationId xmlns:p14="http://schemas.microsoft.com/office/powerpoint/2010/main" val="40866685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897899A-191D-4397-82A4-B76E392F94B4}"/>
              </a:ext>
            </a:extLst>
          </p:cNvPr>
          <p:cNvSpPr>
            <a:spLocks noGrp="1"/>
          </p:cNvSpPr>
          <p:nvPr>
            <p:ph type="title"/>
          </p:nvPr>
        </p:nvSpPr>
        <p:spPr/>
        <p:txBody>
          <a:bodyPr/>
          <a:lstStyle/>
          <a:p>
            <a:r>
              <a:rPr lang="nl-NL" err="1">
                <a:cs typeface="Calibri Light"/>
              </a:rPr>
              <a:t>Communityleden</a:t>
            </a:r>
            <a:r>
              <a:rPr lang="nl-NL">
                <a:cs typeface="Calibri Light"/>
              </a:rPr>
              <a:t> vinden</a:t>
            </a:r>
            <a:endParaRPr lang="nl-NL"/>
          </a:p>
        </p:txBody>
      </p:sp>
      <p:sp>
        <p:nvSpPr>
          <p:cNvPr id="3" name="Tijdelijke aanduiding voor inhoud 2">
            <a:extLst>
              <a:ext uri="{FF2B5EF4-FFF2-40B4-BE49-F238E27FC236}">
                <a16:creationId xmlns:a16="http://schemas.microsoft.com/office/drawing/2014/main" id="{94D8AC65-071C-412C-99FB-AE9F566F0D62}"/>
              </a:ext>
            </a:extLst>
          </p:cNvPr>
          <p:cNvSpPr>
            <a:spLocks noGrp="1"/>
          </p:cNvSpPr>
          <p:nvPr>
            <p:ph sz="half" idx="1"/>
          </p:nvPr>
        </p:nvSpPr>
        <p:spPr>
          <a:xfrm>
            <a:off x="838200" y="1825625"/>
            <a:ext cx="10476186" cy="4351338"/>
          </a:xfrm>
        </p:spPr>
        <p:txBody>
          <a:bodyPr/>
          <a:lstStyle/>
          <a:p>
            <a:pPr marL="0" indent="0">
              <a:buNone/>
            </a:pPr>
            <a:r>
              <a:rPr lang="nl-NL" sz="2400">
                <a:ea typeface="+mn-lt"/>
                <a:cs typeface="+mn-lt"/>
              </a:rPr>
              <a:t>De doelgroep is bepaald, hoe bereik je potentiële </a:t>
            </a:r>
            <a:r>
              <a:rPr lang="nl-NL" sz="2400" err="1">
                <a:ea typeface="+mn-lt"/>
                <a:cs typeface="+mn-lt"/>
              </a:rPr>
              <a:t>communityleden</a:t>
            </a:r>
            <a:r>
              <a:rPr lang="nl-NL" sz="2400">
                <a:ea typeface="+mn-lt"/>
                <a:cs typeface="+mn-lt"/>
              </a:rPr>
              <a:t>? Ideeën:</a:t>
            </a:r>
            <a:endParaRPr lang="nl-NL" sz="2400">
              <a:cs typeface="Calibri"/>
            </a:endParaRPr>
          </a:p>
          <a:p>
            <a:pPr marL="0" indent="0">
              <a:buNone/>
            </a:pPr>
            <a:endParaRPr lang="nl-NL" sz="2400">
              <a:ea typeface="+mn-lt"/>
              <a:cs typeface="+mn-lt"/>
            </a:endParaRPr>
          </a:p>
          <a:p>
            <a:r>
              <a:rPr lang="nl-NL" sz="2400">
                <a:ea typeface="+mn-lt"/>
                <a:cs typeface="+mn-lt"/>
              </a:rPr>
              <a:t>Contacten van de opdrachtgever</a:t>
            </a:r>
          </a:p>
          <a:p>
            <a:r>
              <a:rPr lang="nl-NL" sz="2400">
                <a:ea typeface="+mn-lt"/>
                <a:cs typeface="+mn-lt"/>
              </a:rPr>
              <a:t>Stakeholders in kaart gebracht</a:t>
            </a:r>
          </a:p>
          <a:p>
            <a:r>
              <a:rPr lang="nl-NL" sz="2400">
                <a:ea typeface="+mn-lt"/>
                <a:cs typeface="+mn-lt"/>
              </a:rPr>
              <a:t>Vraag potentiële leden om eventuele andere contacten</a:t>
            </a:r>
          </a:p>
          <a:p>
            <a:r>
              <a:rPr lang="nl-NL" sz="2400">
                <a:ea typeface="+mn-lt"/>
                <a:cs typeface="+mn-lt"/>
              </a:rPr>
              <a:t>Vrijwilligerscoördinatoren van Contour de </a:t>
            </a:r>
            <a:r>
              <a:rPr lang="nl-NL" sz="2400" err="1">
                <a:ea typeface="+mn-lt"/>
                <a:cs typeface="+mn-lt"/>
              </a:rPr>
              <a:t>Twern</a:t>
            </a:r>
            <a:endParaRPr lang="nl-NL" sz="2400">
              <a:ea typeface="+mn-lt"/>
              <a:cs typeface="+mn-lt"/>
            </a:endParaRPr>
          </a:p>
          <a:p>
            <a:endParaRPr lang="nl-NL" sz="2400">
              <a:ea typeface="+mn-lt"/>
              <a:cs typeface="+mn-lt"/>
            </a:endParaRPr>
          </a:p>
          <a:p>
            <a:pPr marL="0" indent="0">
              <a:buNone/>
            </a:pPr>
            <a:r>
              <a:rPr lang="nl-NL" sz="2400">
                <a:cs typeface="Calibri"/>
              </a:rPr>
              <a:t>Bruikbare bronnen; website van Scouting Nederland, NOV, </a:t>
            </a:r>
            <a:r>
              <a:rPr lang="nl-NL" sz="2400" err="1">
                <a:cs typeface="Calibri"/>
              </a:rPr>
              <a:t>Movisie</a:t>
            </a:r>
            <a:r>
              <a:rPr lang="nl-NL" sz="2400">
                <a:cs typeface="Calibri"/>
              </a:rPr>
              <a:t> en Rode kruis bieden veel inspiratie. </a:t>
            </a:r>
          </a:p>
          <a:p>
            <a:pPr marL="0" indent="0">
              <a:buNone/>
            </a:pPr>
            <a:endParaRPr lang="nl-NL">
              <a:cs typeface="Calibri"/>
            </a:endParaRPr>
          </a:p>
          <a:p>
            <a:endParaRPr lang="nl-NL">
              <a:cs typeface="Calibri"/>
            </a:endParaRPr>
          </a:p>
        </p:txBody>
      </p:sp>
    </p:spTree>
    <p:extLst>
      <p:ext uri="{BB962C8B-B14F-4D97-AF65-F5344CB8AC3E}">
        <p14:creationId xmlns:p14="http://schemas.microsoft.com/office/powerpoint/2010/main" val="14525984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897899A-191D-4397-82A4-B76E392F94B4}"/>
              </a:ext>
            </a:extLst>
          </p:cNvPr>
          <p:cNvSpPr>
            <a:spLocks noGrp="1"/>
          </p:cNvSpPr>
          <p:nvPr>
            <p:ph type="title"/>
          </p:nvPr>
        </p:nvSpPr>
        <p:spPr/>
        <p:txBody>
          <a:bodyPr/>
          <a:lstStyle/>
          <a:p>
            <a:r>
              <a:rPr lang="nl-NL">
                <a:cs typeface="Calibri Light"/>
              </a:rPr>
              <a:t>Motiveren </a:t>
            </a:r>
            <a:r>
              <a:rPr lang="nl-NL" sz="3000">
                <a:cs typeface="Calibri Light"/>
              </a:rPr>
              <a:t>(binden)</a:t>
            </a:r>
            <a:r>
              <a:rPr lang="nl-NL">
                <a:cs typeface="Calibri Light"/>
              </a:rPr>
              <a:t> &amp; communiceren </a:t>
            </a:r>
            <a:r>
              <a:rPr lang="nl-NL" sz="3000">
                <a:cs typeface="Calibri Light"/>
              </a:rPr>
              <a:t>(boeien)</a:t>
            </a:r>
          </a:p>
        </p:txBody>
      </p:sp>
      <p:sp>
        <p:nvSpPr>
          <p:cNvPr id="3" name="Tijdelijke aanduiding voor inhoud 2">
            <a:extLst>
              <a:ext uri="{FF2B5EF4-FFF2-40B4-BE49-F238E27FC236}">
                <a16:creationId xmlns:a16="http://schemas.microsoft.com/office/drawing/2014/main" id="{94D8AC65-071C-412C-99FB-AE9F566F0D62}"/>
              </a:ext>
            </a:extLst>
          </p:cNvPr>
          <p:cNvSpPr>
            <a:spLocks noGrp="1"/>
          </p:cNvSpPr>
          <p:nvPr>
            <p:ph sz="half" idx="1"/>
          </p:nvPr>
        </p:nvSpPr>
        <p:spPr>
          <a:xfrm>
            <a:off x="838200" y="1825625"/>
            <a:ext cx="10476186" cy="4351338"/>
          </a:xfrm>
        </p:spPr>
        <p:txBody>
          <a:bodyPr/>
          <a:lstStyle/>
          <a:p>
            <a:r>
              <a:rPr lang="nl-NL" sz="2400">
                <a:ea typeface="+mn-lt"/>
                <a:cs typeface="+mn-lt"/>
              </a:rPr>
              <a:t>De doelgroep is bepaald en je weet hoe je ze kunt bereiken</a:t>
            </a:r>
            <a:endParaRPr lang="nl-NL" sz="2400">
              <a:cs typeface="Calibri"/>
            </a:endParaRPr>
          </a:p>
          <a:p>
            <a:endParaRPr lang="nl-NL" sz="2400">
              <a:ea typeface="+mn-lt"/>
              <a:cs typeface="+mn-lt"/>
            </a:endParaRPr>
          </a:p>
          <a:p>
            <a:r>
              <a:rPr lang="nl-NL" sz="2400">
                <a:ea typeface="+mn-lt"/>
                <a:cs typeface="+mn-lt"/>
              </a:rPr>
              <a:t>Hoe ga je de potentiële </a:t>
            </a:r>
            <a:r>
              <a:rPr lang="nl-NL" sz="2400" err="1">
                <a:ea typeface="+mn-lt"/>
                <a:cs typeface="+mn-lt"/>
              </a:rPr>
              <a:t>communityleden</a:t>
            </a:r>
            <a:r>
              <a:rPr lang="nl-NL" sz="2400">
                <a:ea typeface="+mn-lt"/>
                <a:cs typeface="+mn-lt"/>
              </a:rPr>
              <a:t> motiveren en hoe communiceer je met hen?</a:t>
            </a:r>
            <a:endParaRPr lang="nl-NL"/>
          </a:p>
          <a:p>
            <a:endParaRPr lang="nl-NL" sz="2400">
              <a:ea typeface="+mn-lt"/>
              <a:cs typeface="+mn-lt"/>
            </a:endParaRPr>
          </a:p>
          <a:p>
            <a:r>
              <a:rPr lang="nl-NL" sz="2400">
                <a:ea typeface="+mn-lt"/>
                <a:cs typeface="+mn-lt"/>
              </a:rPr>
              <a:t>Een eenduidige boodschap en aanpak in een communicatiemodel helpt daarbij </a:t>
            </a:r>
          </a:p>
          <a:p>
            <a:endParaRPr lang="nl-NL" sz="2400">
              <a:cs typeface="Calibri"/>
            </a:endParaRPr>
          </a:p>
          <a:p>
            <a:r>
              <a:rPr lang="nl-NL" sz="2400">
                <a:ea typeface="+mn-lt"/>
                <a:cs typeface="+mn-lt"/>
              </a:rPr>
              <a:t>Twee communicatiemodellen:</a:t>
            </a:r>
            <a:endParaRPr lang="nl-NL" sz="2400">
              <a:cs typeface="Calibri"/>
            </a:endParaRPr>
          </a:p>
          <a:p>
            <a:pPr lvl="1"/>
            <a:r>
              <a:rPr lang="nl-NL">
                <a:ea typeface="+mn-lt"/>
                <a:cs typeface="+mn-lt"/>
              </a:rPr>
              <a:t>AIDA-model van E.K. Strong | klant (</a:t>
            </a:r>
            <a:r>
              <a:rPr lang="nl-NL" err="1">
                <a:ea typeface="+mn-lt"/>
                <a:cs typeface="+mn-lt"/>
              </a:rPr>
              <a:t>communityleden</a:t>
            </a:r>
            <a:r>
              <a:rPr lang="nl-NL">
                <a:ea typeface="+mn-lt"/>
                <a:cs typeface="+mn-lt"/>
              </a:rPr>
              <a:t>) centraal</a:t>
            </a:r>
            <a:endParaRPr lang="nl-NL">
              <a:cs typeface="Calibri"/>
            </a:endParaRPr>
          </a:p>
          <a:p>
            <a:pPr lvl="1"/>
            <a:r>
              <a:rPr lang="nl-NL">
                <a:ea typeface="+mn-lt"/>
                <a:cs typeface="+mn-lt"/>
              </a:rPr>
              <a:t>Identiteitsmodel van </a:t>
            </a:r>
            <a:r>
              <a:rPr lang="nl-NL" err="1">
                <a:ea typeface="+mn-lt"/>
                <a:cs typeface="+mn-lt"/>
              </a:rPr>
              <a:t>Birkigt</a:t>
            </a:r>
            <a:r>
              <a:rPr lang="nl-NL">
                <a:ea typeface="+mn-lt"/>
                <a:cs typeface="+mn-lt"/>
              </a:rPr>
              <a:t> &amp; </a:t>
            </a:r>
            <a:r>
              <a:rPr lang="nl-NL" err="1">
                <a:ea typeface="+mn-lt"/>
                <a:cs typeface="+mn-lt"/>
              </a:rPr>
              <a:t>Stadler</a:t>
            </a:r>
            <a:r>
              <a:rPr lang="nl-NL">
                <a:ea typeface="+mn-lt"/>
                <a:cs typeface="+mn-lt"/>
              </a:rPr>
              <a:t> | organisatie centraal</a:t>
            </a:r>
            <a:endParaRPr lang="nl-NL">
              <a:cs typeface="Calibri"/>
            </a:endParaRPr>
          </a:p>
          <a:p>
            <a:endParaRPr lang="nl-NL">
              <a:cs typeface="Calibri"/>
            </a:endParaRPr>
          </a:p>
        </p:txBody>
      </p:sp>
    </p:spTree>
    <p:extLst>
      <p:ext uri="{BB962C8B-B14F-4D97-AF65-F5344CB8AC3E}">
        <p14:creationId xmlns:p14="http://schemas.microsoft.com/office/powerpoint/2010/main" val="17733261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8527110-FA04-43CB-950D-A449DC279FF0}"/>
              </a:ext>
            </a:extLst>
          </p:cNvPr>
          <p:cNvSpPr>
            <a:spLocks noGrp="1"/>
          </p:cNvSpPr>
          <p:nvPr>
            <p:ph type="title"/>
          </p:nvPr>
        </p:nvSpPr>
        <p:spPr/>
        <p:txBody>
          <a:bodyPr/>
          <a:lstStyle/>
          <a:p>
            <a:r>
              <a:rPr lang="nl-NL">
                <a:ea typeface="+mj-lt"/>
                <a:cs typeface="+mj-lt"/>
              </a:rPr>
              <a:t>Communicatiemodellen</a:t>
            </a:r>
            <a:endParaRPr lang="nl-NL"/>
          </a:p>
        </p:txBody>
      </p:sp>
      <p:pic>
        <p:nvPicPr>
          <p:cNvPr id="5" name="Afbeelding 5">
            <a:extLst>
              <a:ext uri="{FF2B5EF4-FFF2-40B4-BE49-F238E27FC236}">
                <a16:creationId xmlns:a16="http://schemas.microsoft.com/office/drawing/2014/main" id="{EE96B9D7-B1D6-4CFB-9823-991B04E58D39}"/>
              </a:ext>
            </a:extLst>
          </p:cNvPr>
          <p:cNvPicPr>
            <a:picLocks noGrp="1" noChangeAspect="1"/>
          </p:cNvPicPr>
          <p:nvPr>
            <p:ph sz="half" idx="2"/>
          </p:nvPr>
        </p:nvPicPr>
        <p:blipFill>
          <a:blip r:embed="rId2"/>
          <a:stretch>
            <a:fillRect/>
          </a:stretch>
        </p:blipFill>
        <p:spPr>
          <a:xfrm>
            <a:off x="1118859" y="1688690"/>
            <a:ext cx="3910833" cy="3863208"/>
          </a:xfrm>
        </p:spPr>
      </p:pic>
      <p:pic>
        <p:nvPicPr>
          <p:cNvPr id="6" name="Afbeelding 6" descr="Afbeelding met tekst&#10;&#10;Automatisch gegenereerde beschrijving">
            <a:extLst>
              <a:ext uri="{FF2B5EF4-FFF2-40B4-BE49-F238E27FC236}">
                <a16:creationId xmlns:a16="http://schemas.microsoft.com/office/drawing/2014/main" id="{6F28C6E5-38AC-40D9-8802-F4B3DCC7FC4A}"/>
              </a:ext>
            </a:extLst>
          </p:cNvPr>
          <p:cNvPicPr>
            <a:picLocks noChangeAspect="1"/>
          </p:cNvPicPr>
          <p:nvPr/>
        </p:nvPicPr>
        <p:blipFill>
          <a:blip r:embed="rId3"/>
          <a:stretch>
            <a:fillRect/>
          </a:stretch>
        </p:blipFill>
        <p:spPr>
          <a:xfrm>
            <a:off x="1505607" y="5515138"/>
            <a:ext cx="3294993" cy="478550"/>
          </a:xfrm>
          <a:prstGeom prst="rect">
            <a:avLst/>
          </a:prstGeom>
        </p:spPr>
      </p:pic>
      <p:pic>
        <p:nvPicPr>
          <p:cNvPr id="7" name="Afbeelding 7">
            <a:extLst>
              <a:ext uri="{FF2B5EF4-FFF2-40B4-BE49-F238E27FC236}">
                <a16:creationId xmlns:a16="http://schemas.microsoft.com/office/drawing/2014/main" id="{274BCD8A-D116-4E8D-9162-8123554CB270}"/>
              </a:ext>
            </a:extLst>
          </p:cNvPr>
          <p:cNvPicPr>
            <a:picLocks noChangeAspect="1"/>
          </p:cNvPicPr>
          <p:nvPr/>
        </p:nvPicPr>
        <p:blipFill>
          <a:blip r:embed="rId4"/>
          <a:stretch>
            <a:fillRect/>
          </a:stretch>
        </p:blipFill>
        <p:spPr>
          <a:xfrm>
            <a:off x="7627882" y="2333620"/>
            <a:ext cx="3347545" cy="3741033"/>
          </a:xfrm>
          <a:prstGeom prst="rect">
            <a:avLst/>
          </a:prstGeom>
        </p:spPr>
      </p:pic>
      <p:pic>
        <p:nvPicPr>
          <p:cNvPr id="8" name="Afbeelding 8">
            <a:extLst>
              <a:ext uri="{FF2B5EF4-FFF2-40B4-BE49-F238E27FC236}">
                <a16:creationId xmlns:a16="http://schemas.microsoft.com/office/drawing/2014/main" id="{921B3715-5F3E-47B6-B98A-CD191258455B}"/>
              </a:ext>
            </a:extLst>
          </p:cNvPr>
          <p:cNvPicPr>
            <a:picLocks noChangeAspect="1"/>
          </p:cNvPicPr>
          <p:nvPr/>
        </p:nvPicPr>
        <p:blipFill>
          <a:blip r:embed="rId5"/>
          <a:stretch>
            <a:fillRect/>
          </a:stretch>
        </p:blipFill>
        <p:spPr>
          <a:xfrm>
            <a:off x="7785538" y="1800667"/>
            <a:ext cx="2743200" cy="418872"/>
          </a:xfrm>
          <a:prstGeom prst="rect">
            <a:avLst/>
          </a:prstGeom>
        </p:spPr>
      </p:pic>
    </p:spTree>
    <p:extLst>
      <p:ext uri="{BB962C8B-B14F-4D97-AF65-F5344CB8AC3E}">
        <p14:creationId xmlns:p14="http://schemas.microsoft.com/office/powerpoint/2010/main" val="770559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220DE30-6AB2-494D-BF04-1874DC7A0A6D}"/>
              </a:ext>
            </a:extLst>
          </p:cNvPr>
          <p:cNvSpPr>
            <a:spLocks noGrp="1"/>
          </p:cNvSpPr>
          <p:nvPr>
            <p:ph type="title"/>
          </p:nvPr>
        </p:nvSpPr>
        <p:spPr/>
        <p:txBody>
          <a:bodyPr/>
          <a:lstStyle/>
          <a:p>
            <a:r>
              <a:rPr lang="nl-NL">
                <a:ea typeface="+mj-lt"/>
                <a:cs typeface="+mj-lt"/>
              </a:rPr>
              <a:t>Tips voor praktische invulling van je model</a:t>
            </a:r>
            <a:endParaRPr lang="nl-NL"/>
          </a:p>
        </p:txBody>
      </p:sp>
      <p:sp>
        <p:nvSpPr>
          <p:cNvPr id="3" name="Tijdelijke aanduiding voor inhoud 2">
            <a:extLst>
              <a:ext uri="{FF2B5EF4-FFF2-40B4-BE49-F238E27FC236}">
                <a16:creationId xmlns:a16="http://schemas.microsoft.com/office/drawing/2014/main" id="{F67C56FE-21B8-48BD-9F6E-04163946172C}"/>
              </a:ext>
            </a:extLst>
          </p:cNvPr>
          <p:cNvSpPr>
            <a:spLocks noGrp="1"/>
          </p:cNvSpPr>
          <p:nvPr>
            <p:ph sz="half" idx="1"/>
          </p:nvPr>
        </p:nvSpPr>
        <p:spPr>
          <a:xfrm>
            <a:off x="838200" y="1825625"/>
            <a:ext cx="10515600" cy="4351338"/>
          </a:xfrm>
        </p:spPr>
        <p:txBody>
          <a:bodyPr/>
          <a:lstStyle/>
          <a:p>
            <a:r>
              <a:rPr lang="nl-NL" sz="2400">
                <a:ea typeface="+mn-lt"/>
                <a:cs typeface="+mn-lt"/>
              </a:rPr>
              <a:t>De volgende twee korte video’s geven je ideeën over hoe je het communicatiemodel praktisch in kunt vullen.</a:t>
            </a:r>
            <a:endParaRPr lang="nl-NL" sz="2400">
              <a:cs typeface="Calibri"/>
            </a:endParaRPr>
          </a:p>
          <a:p>
            <a:endParaRPr lang="nl-NL" sz="2400">
              <a:ea typeface="+mn-lt"/>
              <a:cs typeface="+mn-lt"/>
            </a:endParaRPr>
          </a:p>
          <a:p>
            <a:pPr lvl="1">
              <a:buFont typeface="Courier New" charset="0"/>
              <a:buChar char="o"/>
            </a:pPr>
            <a:r>
              <a:rPr lang="nl-NL">
                <a:ea typeface="+mn-lt"/>
                <a:cs typeface="+mn-lt"/>
              </a:rPr>
              <a:t>Video 1 – AIDA-model</a:t>
            </a:r>
          </a:p>
          <a:p>
            <a:pPr lvl="1">
              <a:buFont typeface="Courier New" charset="0"/>
              <a:buChar char="o"/>
            </a:pPr>
            <a:r>
              <a:rPr lang="nl-NL">
                <a:ea typeface="+mn-lt"/>
                <a:cs typeface="+mn-lt"/>
              </a:rPr>
              <a:t>Video 2 – Identiteitsmodel</a:t>
            </a:r>
          </a:p>
          <a:p>
            <a:endParaRPr lang="nl-NL" sz="2400">
              <a:ea typeface="+mn-lt"/>
              <a:cs typeface="+mn-lt"/>
            </a:endParaRPr>
          </a:p>
          <a:p>
            <a:endParaRPr lang="nl-NL" sz="2400">
              <a:ea typeface="+mn-lt"/>
              <a:cs typeface="+mn-lt"/>
            </a:endParaRPr>
          </a:p>
          <a:p>
            <a:pPr marL="0" indent="0">
              <a:buNone/>
            </a:pPr>
            <a:r>
              <a:rPr lang="nl-NL" sz="2400">
                <a:ea typeface="+mn-lt"/>
                <a:cs typeface="+mn-lt"/>
              </a:rPr>
              <a:t>Noteer ideeën uit de video’s om daarna te gebruiken in je groepsopdracht.</a:t>
            </a:r>
            <a:endParaRPr lang="nl-NL" sz="2400">
              <a:cs typeface="Calibri"/>
            </a:endParaRPr>
          </a:p>
          <a:p>
            <a:pPr marL="0" indent="0">
              <a:buNone/>
            </a:pPr>
            <a:endParaRPr lang="nl-NL" u="sng">
              <a:cs typeface="Calibri"/>
            </a:endParaRPr>
          </a:p>
          <a:p>
            <a:endParaRPr lang="nl-NL">
              <a:cs typeface="Calibri"/>
            </a:endParaRPr>
          </a:p>
        </p:txBody>
      </p:sp>
    </p:spTree>
    <p:extLst>
      <p:ext uri="{BB962C8B-B14F-4D97-AF65-F5344CB8AC3E}">
        <p14:creationId xmlns:p14="http://schemas.microsoft.com/office/powerpoint/2010/main" val="36020704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8B56E83-E634-4D5A-8923-A25DFA982B1E}"/>
              </a:ext>
            </a:extLst>
          </p:cNvPr>
          <p:cNvSpPr>
            <a:spLocks noGrp="1"/>
          </p:cNvSpPr>
          <p:nvPr>
            <p:ph type="title"/>
          </p:nvPr>
        </p:nvSpPr>
        <p:spPr/>
        <p:txBody>
          <a:bodyPr/>
          <a:lstStyle/>
          <a:p>
            <a:r>
              <a:rPr lang="nl-NL">
                <a:cs typeface="Calibri Light"/>
              </a:rPr>
              <a:t>Communicatie tips</a:t>
            </a:r>
            <a:endParaRPr lang="nl-NL"/>
          </a:p>
        </p:txBody>
      </p:sp>
      <p:pic>
        <p:nvPicPr>
          <p:cNvPr id="5" name="Afbeelding 5">
            <a:hlinkClick r:id="" action="ppaction://media"/>
            <a:extLst>
              <a:ext uri="{FF2B5EF4-FFF2-40B4-BE49-F238E27FC236}">
                <a16:creationId xmlns:a16="http://schemas.microsoft.com/office/drawing/2014/main" id="{D25835A9-11CB-4086-8099-3A00E31CA7A1}"/>
              </a:ext>
            </a:extLst>
          </p:cNvPr>
          <p:cNvPicPr>
            <a:picLocks noGrp="1" noRot="1" noChangeAspect="1"/>
          </p:cNvPicPr>
          <p:nvPr>
            <p:ph sz="half" idx="1"/>
            <a:videoFile r:link="rId1"/>
          </p:nvPr>
        </p:nvPicPr>
        <p:blipFill>
          <a:blip r:embed="rId4"/>
          <a:stretch>
            <a:fillRect/>
          </a:stretch>
        </p:blipFill>
        <p:spPr>
          <a:xfrm>
            <a:off x="1143000" y="2286794"/>
            <a:ext cx="4572000" cy="3429000"/>
          </a:xfrm>
        </p:spPr>
      </p:pic>
      <p:pic>
        <p:nvPicPr>
          <p:cNvPr id="6" name="Afbeelding 6">
            <a:hlinkClick r:id="" action="ppaction://media"/>
            <a:extLst>
              <a:ext uri="{FF2B5EF4-FFF2-40B4-BE49-F238E27FC236}">
                <a16:creationId xmlns:a16="http://schemas.microsoft.com/office/drawing/2014/main" id="{B30B4A97-06F4-434B-ABFD-1D801F7412B5}"/>
              </a:ext>
            </a:extLst>
          </p:cNvPr>
          <p:cNvPicPr>
            <a:picLocks noGrp="1" noRot="1" noChangeAspect="1"/>
          </p:cNvPicPr>
          <p:nvPr>
            <p:ph sz="half" idx="2"/>
            <a:videoFile r:link="rId2"/>
          </p:nvPr>
        </p:nvPicPr>
        <p:blipFill>
          <a:blip r:embed="rId5"/>
          <a:stretch>
            <a:fillRect/>
          </a:stretch>
        </p:blipFill>
        <p:spPr>
          <a:xfrm>
            <a:off x="6477000" y="2286794"/>
            <a:ext cx="4572000" cy="3429000"/>
          </a:xfrm>
        </p:spPr>
      </p:pic>
    </p:spTree>
    <p:extLst>
      <p:ext uri="{BB962C8B-B14F-4D97-AF65-F5344CB8AC3E}">
        <p14:creationId xmlns:p14="http://schemas.microsoft.com/office/powerpoint/2010/main" val="41981366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1DB4186-B2F8-4D82-AEB2-99054A3CF39D}"/>
              </a:ext>
            </a:extLst>
          </p:cNvPr>
          <p:cNvSpPr>
            <a:spLocks noGrp="1"/>
          </p:cNvSpPr>
          <p:nvPr>
            <p:ph type="title"/>
          </p:nvPr>
        </p:nvSpPr>
        <p:spPr/>
        <p:txBody>
          <a:bodyPr/>
          <a:lstStyle/>
          <a:p>
            <a:r>
              <a:rPr lang="nl-NL" b="1">
                <a:solidFill>
                  <a:schemeClr val="accent2"/>
                </a:solidFill>
              </a:rPr>
              <a:t>Programma van donderdag 25-2-2021</a:t>
            </a:r>
          </a:p>
        </p:txBody>
      </p:sp>
      <p:sp>
        <p:nvSpPr>
          <p:cNvPr id="3" name="Tekstvak 2">
            <a:extLst>
              <a:ext uri="{FF2B5EF4-FFF2-40B4-BE49-F238E27FC236}">
                <a16:creationId xmlns:a16="http://schemas.microsoft.com/office/drawing/2014/main" id="{F29713EA-6774-4668-9591-AC51683DA12E}"/>
              </a:ext>
            </a:extLst>
          </p:cNvPr>
          <p:cNvSpPr txBox="1"/>
          <p:nvPr/>
        </p:nvSpPr>
        <p:spPr>
          <a:xfrm>
            <a:off x="3830320" y="2029778"/>
            <a:ext cx="7030720" cy="3477875"/>
          </a:xfrm>
          <a:prstGeom prst="rect">
            <a:avLst/>
          </a:prstGeom>
          <a:noFill/>
        </p:spPr>
        <p:txBody>
          <a:bodyPr wrap="square">
            <a:spAutoFit/>
          </a:bodyPr>
          <a:lstStyle/>
          <a:p>
            <a:r>
              <a:rPr lang="nl-NL" sz="1800">
                <a:effectLst/>
                <a:latin typeface="Arial" panose="020B0604020202020204" pitchFamily="34" charset="0"/>
                <a:ea typeface="Calibri" panose="020F0502020204030204" pitchFamily="34" charset="0"/>
              </a:rPr>
              <a:t>12.45 	</a:t>
            </a:r>
            <a:r>
              <a:rPr lang="nl-NL">
                <a:latin typeface="Arial" panose="020B0604020202020204" pitchFamily="34" charset="0"/>
                <a:ea typeface="Calibri" panose="020F0502020204030204" pitchFamily="34" charset="0"/>
              </a:rPr>
              <a:t>A</a:t>
            </a:r>
            <a:r>
              <a:rPr lang="nl-NL" sz="1800">
                <a:effectLst/>
                <a:latin typeface="Arial" panose="020B0604020202020204" pitchFamily="34" charset="0"/>
                <a:ea typeface="Calibri" panose="020F0502020204030204" pitchFamily="34" charset="0"/>
              </a:rPr>
              <a:t>ftrap en introductie van de twee thema’s van 	vandaag incl. verbinding ervan aan 	grotere geheel</a:t>
            </a:r>
          </a:p>
          <a:p>
            <a:endParaRPr lang="nl-NL" sz="1800">
              <a:effectLst/>
              <a:latin typeface="Calibri" panose="020F0502020204030204" pitchFamily="34" charset="0"/>
              <a:ea typeface="Calibri" panose="020F0502020204030204" pitchFamily="34" charset="0"/>
            </a:endParaRPr>
          </a:p>
          <a:p>
            <a:r>
              <a:rPr lang="nl-NL" sz="1800">
                <a:effectLst/>
                <a:latin typeface="Arial" panose="020B0604020202020204" pitchFamily="34" charset="0"/>
                <a:ea typeface="Calibri" panose="020F0502020204030204" pitchFamily="34" charset="0"/>
              </a:rPr>
              <a:t>12.55 	De Bijeenkomst: didactiek </a:t>
            </a:r>
          </a:p>
          <a:p>
            <a:endParaRPr lang="nl-NL" sz="1800">
              <a:effectLst/>
              <a:latin typeface="Calibri" panose="020F0502020204030204" pitchFamily="34" charset="0"/>
              <a:ea typeface="Calibri" panose="020F0502020204030204" pitchFamily="34" charset="0"/>
            </a:endParaRPr>
          </a:p>
          <a:p>
            <a:r>
              <a:rPr lang="nl-NL" sz="1800">
                <a:effectLst/>
                <a:latin typeface="Arial" panose="020B0604020202020204" pitchFamily="34" charset="0"/>
                <a:ea typeface="Calibri" panose="020F0502020204030204" pitchFamily="34" charset="0"/>
              </a:rPr>
              <a:t>13.15 	Verwerkingsopdracht hierbij </a:t>
            </a:r>
          </a:p>
          <a:p>
            <a:endParaRPr lang="nl-NL" sz="1800">
              <a:effectLst/>
              <a:latin typeface="Calibri" panose="020F0502020204030204" pitchFamily="34" charset="0"/>
              <a:ea typeface="Calibri" panose="020F0502020204030204" pitchFamily="34" charset="0"/>
            </a:endParaRPr>
          </a:p>
          <a:p>
            <a:r>
              <a:rPr lang="nl-NL" sz="1800">
                <a:effectLst/>
                <a:latin typeface="Arial" panose="020B0604020202020204" pitchFamily="34" charset="0"/>
                <a:ea typeface="Calibri" panose="020F0502020204030204" pitchFamily="34" charset="0"/>
              </a:rPr>
              <a:t>13.30 	Werven van mensen voor de community</a:t>
            </a:r>
          </a:p>
          <a:p>
            <a:endParaRPr lang="nl-NL" sz="1800">
              <a:effectLst/>
              <a:latin typeface="Calibri" panose="020F0502020204030204" pitchFamily="34" charset="0"/>
              <a:ea typeface="Calibri" panose="020F0502020204030204" pitchFamily="34" charset="0"/>
            </a:endParaRPr>
          </a:p>
          <a:p>
            <a:r>
              <a:rPr lang="nl-NL" sz="1800">
                <a:effectLst/>
                <a:latin typeface="Arial" panose="020B0604020202020204" pitchFamily="34" charset="0"/>
                <a:ea typeface="Calibri" panose="020F0502020204030204" pitchFamily="34" charset="0"/>
              </a:rPr>
              <a:t>14.30 	Afronding van de les en doorkijkje naar vrijdag</a:t>
            </a:r>
            <a:endParaRPr lang="nl-NL" sz="1800">
              <a:effectLst/>
              <a:latin typeface="Calibri" panose="020F0502020204030204" pitchFamily="34" charset="0"/>
              <a:ea typeface="Calibri" panose="020F0502020204030204" pitchFamily="34" charset="0"/>
            </a:endParaRPr>
          </a:p>
          <a:p>
            <a:pPr marL="457200" indent="-457200" algn="l" rtl="0" fontAlgn="base">
              <a:buFont typeface="+mj-lt"/>
              <a:buAutoNum type="arabicPeriod"/>
            </a:pPr>
            <a:endParaRPr lang="nl-NL" sz="2000" i="0">
              <a:effectLst/>
              <a:latin typeface="Avenir-Roman"/>
            </a:endParaRPr>
          </a:p>
          <a:p>
            <a:pPr marL="457200" indent="-457200" algn="l" rtl="0" fontAlgn="base">
              <a:buFont typeface="+mj-lt"/>
              <a:buAutoNum type="arabicPeriod"/>
            </a:pPr>
            <a:endParaRPr lang="nl-NL" sz="2000" i="0">
              <a:effectLst/>
              <a:latin typeface="Avenir-Roman"/>
            </a:endParaRPr>
          </a:p>
        </p:txBody>
      </p:sp>
      <p:pic>
        <p:nvPicPr>
          <p:cNvPr id="5" name="Picture 2" descr="Wat gaan we doen vandaag? - Online tegeltjes bakken - WBVB Rotterdam">
            <a:extLst>
              <a:ext uri="{FF2B5EF4-FFF2-40B4-BE49-F238E27FC236}">
                <a16:creationId xmlns:a16="http://schemas.microsoft.com/office/drawing/2014/main" id="{066B6673-1E62-4A28-8D5B-BF9EC3615A8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31240" y="2253298"/>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419631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2A9B2BB-59ED-47D1-BB7C-0C920C9DD947}"/>
              </a:ext>
            </a:extLst>
          </p:cNvPr>
          <p:cNvSpPr>
            <a:spLocks noGrp="1"/>
          </p:cNvSpPr>
          <p:nvPr>
            <p:ph type="title"/>
          </p:nvPr>
        </p:nvSpPr>
        <p:spPr/>
        <p:txBody>
          <a:bodyPr/>
          <a:lstStyle/>
          <a:p>
            <a:r>
              <a:rPr lang="nl-NL">
                <a:cs typeface="Calibri Light"/>
              </a:rPr>
              <a:t>Groepsopdracht  tot 14.30u </a:t>
            </a:r>
          </a:p>
        </p:txBody>
      </p:sp>
      <p:sp>
        <p:nvSpPr>
          <p:cNvPr id="3" name="Tijdelijke aanduiding voor inhoud 2">
            <a:extLst>
              <a:ext uri="{FF2B5EF4-FFF2-40B4-BE49-F238E27FC236}">
                <a16:creationId xmlns:a16="http://schemas.microsoft.com/office/drawing/2014/main" id="{3EFD328C-8360-4767-A634-81E44152C8E9}"/>
              </a:ext>
            </a:extLst>
          </p:cNvPr>
          <p:cNvSpPr>
            <a:spLocks noGrp="1"/>
          </p:cNvSpPr>
          <p:nvPr>
            <p:ph sz="half" idx="1"/>
          </p:nvPr>
        </p:nvSpPr>
        <p:spPr>
          <a:xfrm>
            <a:off x="838200" y="1549729"/>
            <a:ext cx="10515599" cy="4627234"/>
          </a:xfrm>
        </p:spPr>
        <p:txBody>
          <a:bodyPr/>
          <a:lstStyle/>
          <a:p>
            <a:pPr marL="0" indent="0">
              <a:buNone/>
            </a:pPr>
            <a:r>
              <a:rPr lang="nl-NL" sz="2400">
                <a:ea typeface="+mn-lt"/>
                <a:cs typeface="+mn-lt"/>
              </a:rPr>
              <a:t>Kies één van de twee communicatiemodellen en werk deze uit. De uitwerking is input voor het communicatieplan waar je morgen aan begint. </a:t>
            </a:r>
          </a:p>
          <a:p>
            <a:pPr marL="0" indent="0">
              <a:buNone/>
            </a:pPr>
            <a:endParaRPr lang="nl-NL" sz="2400">
              <a:cs typeface="Calibri"/>
            </a:endParaRPr>
          </a:p>
          <a:p>
            <a:pPr marL="0" indent="0">
              <a:buNone/>
            </a:pPr>
            <a:r>
              <a:rPr lang="nl-NL" sz="2400">
                <a:cs typeface="Calibri"/>
              </a:rPr>
              <a:t>Je vindt de opdracht en de twee communicatiemodellen in de chat van deze online les.</a:t>
            </a:r>
          </a:p>
        </p:txBody>
      </p:sp>
    </p:spTree>
    <p:extLst>
      <p:ext uri="{BB962C8B-B14F-4D97-AF65-F5344CB8AC3E}">
        <p14:creationId xmlns:p14="http://schemas.microsoft.com/office/powerpoint/2010/main" val="20037616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2A9B2BB-59ED-47D1-BB7C-0C920C9DD947}"/>
              </a:ext>
            </a:extLst>
          </p:cNvPr>
          <p:cNvSpPr>
            <a:spLocks noGrp="1"/>
          </p:cNvSpPr>
          <p:nvPr>
            <p:ph type="title"/>
          </p:nvPr>
        </p:nvSpPr>
        <p:spPr/>
        <p:txBody>
          <a:bodyPr/>
          <a:lstStyle/>
          <a:p>
            <a:r>
              <a:rPr lang="nl-NL">
                <a:cs typeface="Calibri Light"/>
              </a:rPr>
              <a:t>Opdracht  Identiteitsmodel</a:t>
            </a:r>
          </a:p>
        </p:txBody>
      </p:sp>
      <p:sp>
        <p:nvSpPr>
          <p:cNvPr id="3" name="Tijdelijke aanduiding voor inhoud 2">
            <a:extLst>
              <a:ext uri="{FF2B5EF4-FFF2-40B4-BE49-F238E27FC236}">
                <a16:creationId xmlns:a16="http://schemas.microsoft.com/office/drawing/2014/main" id="{3EFD328C-8360-4767-A634-81E44152C8E9}"/>
              </a:ext>
            </a:extLst>
          </p:cNvPr>
          <p:cNvSpPr>
            <a:spLocks noGrp="1"/>
          </p:cNvSpPr>
          <p:nvPr>
            <p:ph sz="half" idx="1"/>
          </p:nvPr>
        </p:nvSpPr>
        <p:spPr>
          <a:xfrm>
            <a:off x="838200" y="1549729"/>
            <a:ext cx="10357944" cy="4627234"/>
          </a:xfrm>
        </p:spPr>
        <p:txBody>
          <a:bodyPr/>
          <a:lstStyle/>
          <a:p>
            <a:pPr marL="0" indent="0">
              <a:buNone/>
            </a:pPr>
            <a:endParaRPr lang="nl-NL" sz="2400">
              <a:cs typeface="Calibri"/>
            </a:endParaRPr>
          </a:p>
          <a:p>
            <a:r>
              <a:rPr lang="nl-NL" sz="2400">
                <a:cs typeface="Calibri"/>
              </a:rPr>
              <a:t>Identiteitsmodel: </a:t>
            </a:r>
          </a:p>
          <a:p>
            <a:pPr lvl="1">
              <a:buFont typeface="Courier New" charset="0"/>
              <a:buChar char="o"/>
            </a:pPr>
            <a:r>
              <a:rPr lang="nl-NL">
                <a:cs typeface="Calibri"/>
              </a:rPr>
              <a:t>Welk gedrag vertonen we naar de </a:t>
            </a:r>
            <a:r>
              <a:rPr lang="nl-NL" err="1">
                <a:cs typeface="Calibri"/>
              </a:rPr>
              <a:t>communityleden</a:t>
            </a:r>
            <a:r>
              <a:rPr lang="nl-NL">
                <a:cs typeface="Calibri"/>
              </a:rPr>
              <a:t>?</a:t>
            </a:r>
          </a:p>
          <a:p>
            <a:pPr lvl="1">
              <a:buFont typeface="Courier New" charset="0"/>
              <a:buChar char="o"/>
            </a:pPr>
            <a:r>
              <a:rPr lang="nl-NL">
                <a:cs typeface="Calibri"/>
              </a:rPr>
              <a:t>Hoe communiceren we met de </a:t>
            </a:r>
            <a:r>
              <a:rPr lang="nl-NL" err="1">
                <a:cs typeface="Calibri"/>
              </a:rPr>
              <a:t>communityleden</a:t>
            </a:r>
            <a:r>
              <a:rPr lang="nl-NL">
                <a:cs typeface="Calibri"/>
              </a:rPr>
              <a:t>?</a:t>
            </a:r>
          </a:p>
          <a:p>
            <a:pPr lvl="1">
              <a:buFont typeface="Courier New" charset="0"/>
              <a:buChar char="o"/>
            </a:pPr>
            <a:r>
              <a:rPr lang="nl-NL">
                <a:cs typeface="Calibri"/>
              </a:rPr>
              <a:t>Wat is onze uitstraling/</a:t>
            </a:r>
            <a:r>
              <a:rPr lang="nl-NL" err="1">
                <a:cs typeface="Calibri"/>
              </a:rPr>
              <a:t>look&amp;feel</a:t>
            </a:r>
            <a:r>
              <a:rPr lang="nl-NL">
                <a:cs typeface="Calibri"/>
              </a:rPr>
              <a:t>? </a:t>
            </a:r>
          </a:p>
          <a:p>
            <a:pPr marL="0" indent="0">
              <a:buNone/>
            </a:pPr>
            <a:endParaRPr lang="nl-NL" sz="2400">
              <a:cs typeface="Calibri"/>
            </a:endParaRPr>
          </a:p>
          <a:p>
            <a:pPr marL="0" indent="0">
              <a:buNone/>
            </a:pPr>
            <a:r>
              <a:rPr lang="nl-NL" sz="2400">
                <a:cs typeface="Calibri"/>
              </a:rPr>
              <a:t>Hou rekening met de volgende factoren:</a:t>
            </a:r>
            <a:endParaRPr lang="nl-NL"/>
          </a:p>
          <a:p>
            <a:pPr lvl="1">
              <a:buFont typeface="Courier New" charset="0"/>
              <a:buChar char="o"/>
            </a:pPr>
            <a:r>
              <a:rPr lang="nl-NL">
                <a:cs typeface="Calibri"/>
              </a:rPr>
              <a:t>Doel van de community &amp; randvoorwaarden van de opdrachtgever</a:t>
            </a:r>
          </a:p>
          <a:p>
            <a:pPr lvl="1">
              <a:buFont typeface="Courier New" charset="0"/>
              <a:buChar char="o"/>
            </a:pPr>
            <a:r>
              <a:rPr lang="nl-NL">
                <a:cs typeface="Calibri"/>
              </a:rPr>
              <a:t>Interesses en verlangens van potentiële </a:t>
            </a:r>
            <a:r>
              <a:rPr lang="nl-NL" err="1">
                <a:cs typeface="Calibri"/>
              </a:rPr>
              <a:t>communityleden</a:t>
            </a:r>
            <a:endParaRPr lang="nl-NL">
              <a:cs typeface="Calibri"/>
            </a:endParaRPr>
          </a:p>
          <a:p>
            <a:pPr lvl="1">
              <a:buFont typeface="Courier New" charset="0"/>
              <a:buChar char="o"/>
            </a:pPr>
            <a:r>
              <a:rPr lang="nl-NL">
                <a:cs typeface="Calibri"/>
              </a:rPr>
              <a:t>Jullie talenten en ontwikkelpunten</a:t>
            </a:r>
          </a:p>
        </p:txBody>
      </p:sp>
    </p:spTree>
    <p:extLst>
      <p:ext uri="{BB962C8B-B14F-4D97-AF65-F5344CB8AC3E}">
        <p14:creationId xmlns:p14="http://schemas.microsoft.com/office/powerpoint/2010/main" val="26143754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2A9B2BB-59ED-47D1-BB7C-0C920C9DD947}"/>
              </a:ext>
            </a:extLst>
          </p:cNvPr>
          <p:cNvSpPr>
            <a:spLocks noGrp="1"/>
          </p:cNvSpPr>
          <p:nvPr>
            <p:ph type="title"/>
          </p:nvPr>
        </p:nvSpPr>
        <p:spPr/>
        <p:txBody>
          <a:bodyPr/>
          <a:lstStyle/>
          <a:p>
            <a:r>
              <a:rPr lang="nl-NL">
                <a:cs typeface="Calibri Light"/>
              </a:rPr>
              <a:t>Opdracht AIDA-model</a:t>
            </a:r>
          </a:p>
        </p:txBody>
      </p:sp>
      <p:sp>
        <p:nvSpPr>
          <p:cNvPr id="3" name="Tijdelijke aanduiding voor inhoud 2">
            <a:extLst>
              <a:ext uri="{FF2B5EF4-FFF2-40B4-BE49-F238E27FC236}">
                <a16:creationId xmlns:a16="http://schemas.microsoft.com/office/drawing/2014/main" id="{3EFD328C-8360-4767-A634-81E44152C8E9}"/>
              </a:ext>
            </a:extLst>
          </p:cNvPr>
          <p:cNvSpPr>
            <a:spLocks noGrp="1"/>
          </p:cNvSpPr>
          <p:nvPr>
            <p:ph sz="half" idx="1"/>
          </p:nvPr>
        </p:nvSpPr>
        <p:spPr>
          <a:xfrm>
            <a:off x="851338" y="1431488"/>
            <a:ext cx="10357944" cy="4627234"/>
          </a:xfrm>
        </p:spPr>
        <p:txBody>
          <a:bodyPr/>
          <a:lstStyle/>
          <a:p>
            <a:pPr marL="0" indent="0">
              <a:buNone/>
            </a:pPr>
            <a:r>
              <a:rPr lang="nl-NL" sz="2400">
                <a:cs typeface="Calibri"/>
              </a:rPr>
              <a:t>AIDA-model: bepaal welke vragen je kunt stellen aan de </a:t>
            </a:r>
            <a:r>
              <a:rPr lang="nl-NL" sz="2400" err="1">
                <a:cs typeface="Calibri"/>
              </a:rPr>
              <a:t>communityleden</a:t>
            </a:r>
            <a:r>
              <a:rPr lang="nl-NL" sz="2400">
                <a:cs typeface="Calibri"/>
              </a:rPr>
              <a:t>.</a:t>
            </a:r>
          </a:p>
          <a:p>
            <a:pPr marL="800100" lvl="1" indent="-342900">
              <a:buFont typeface="Courier New" charset="0"/>
              <a:buChar char="o"/>
            </a:pPr>
            <a:r>
              <a:rPr lang="nl-NL">
                <a:cs typeface="Calibri"/>
              </a:rPr>
              <a:t>Welke vragen stellen we om achter de </a:t>
            </a:r>
            <a:r>
              <a:rPr lang="nl-NL" b="1">
                <a:cs typeface="Calibri"/>
              </a:rPr>
              <a:t>interesses</a:t>
            </a:r>
            <a:r>
              <a:rPr lang="nl-NL">
                <a:cs typeface="Calibri"/>
              </a:rPr>
              <a:t> van de </a:t>
            </a:r>
            <a:r>
              <a:rPr lang="nl-NL" err="1">
                <a:cs typeface="Calibri"/>
              </a:rPr>
              <a:t>communityleden</a:t>
            </a:r>
            <a:r>
              <a:rPr lang="nl-NL">
                <a:cs typeface="Calibri"/>
              </a:rPr>
              <a:t> te komen?</a:t>
            </a:r>
          </a:p>
          <a:p>
            <a:pPr marL="800100" lvl="1" indent="-342900">
              <a:buFont typeface="Courier New" charset="0"/>
              <a:buChar char="o"/>
            </a:pPr>
            <a:r>
              <a:rPr lang="nl-NL">
                <a:cs typeface="Calibri"/>
              </a:rPr>
              <a:t>Welke vragen stellen we om achter de </a:t>
            </a:r>
            <a:r>
              <a:rPr lang="nl-NL" b="1">
                <a:cs typeface="Calibri"/>
              </a:rPr>
              <a:t>verlangens</a:t>
            </a:r>
            <a:r>
              <a:rPr lang="nl-NL">
                <a:cs typeface="Calibri"/>
              </a:rPr>
              <a:t> van de </a:t>
            </a:r>
            <a:r>
              <a:rPr lang="nl-NL" err="1">
                <a:cs typeface="Calibri"/>
              </a:rPr>
              <a:t>communityleden</a:t>
            </a:r>
            <a:r>
              <a:rPr lang="nl-NL">
                <a:cs typeface="Calibri"/>
              </a:rPr>
              <a:t> te komen?</a:t>
            </a:r>
          </a:p>
          <a:p>
            <a:pPr marL="800100" lvl="1" indent="-342900">
              <a:buFont typeface="Courier New" charset="0"/>
              <a:buChar char="o"/>
            </a:pPr>
            <a:r>
              <a:rPr lang="nl-NL">
                <a:cs typeface="Calibri"/>
              </a:rPr>
              <a:t>Hoe komen we erachter wat de beste manier is om de </a:t>
            </a:r>
            <a:r>
              <a:rPr lang="nl-NL" err="1">
                <a:cs typeface="Calibri"/>
              </a:rPr>
              <a:t>communityleden</a:t>
            </a:r>
            <a:r>
              <a:rPr lang="nl-NL">
                <a:cs typeface="Calibri"/>
              </a:rPr>
              <a:t> tot </a:t>
            </a:r>
            <a:r>
              <a:rPr lang="nl-NL" b="1">
                <a:cs typeface="Calibri"/>
              </a:rPr>
              <a:t>actie </a:t>
            </a:r>
            <a:r>
              <a:rPr lang="nl-NL">
                <a:cs typeface="Calibri"/>
              </a:rPr>
              <a:t>aan te zetten?</a:t>
            </a:r>
          </a:p>
          <a:p>
            <a:pPr marL="0" indent="0">
              <a:buNone/>
            </a:pPr>
            <a:endParaRPr lang="nl-NL">
              <a:cs typeface="Calibri"/>
            </a:endParaRPr>
          </a:p>
          <a:p>
            <a:pPr marL="0" indent="0">
              <a:buNone/>
            </a:pPr>
            <a:r>
              <a:rPr lang="nl-NL" sz="2400">
                <a:cs typeface="Calibri"/>
              </a:rPr>
              <a:t>In je gekozen communicatiemodel hou je rekening met de volgende factoren:</a:t>
            </a:r>
          </a:p>
          <a:p>
            <a:pPr lvl="1">
              <a:buFont typeface="Courier New" charset="0"/>
              <a:buChar char="o"/>
            </a:pPr>
            <a:r>
              <a:rPr lang="nl-NL">
                <a:cs typeface="Calibri"/>
              </a:rPr>
              <a:t>Doel van de community &amp; randvoorwaarden van de opdrachtgever</a:t>
            </a:r>
          </a:p>
          <a:p>
            <a:pPr lvl="1">
              <a:buFont typeface="Courier New" charset="0"/>
              <a:buChar char="o"/>
            </a:pPr>
            <a:r>
              <a:rPr lang="nl-NL">
                <a:cs typeface="Calibri"/>
              </a:rPr>
              <a:t>Interesses en verlangens van potentiële </a:t>
            </a:r>
            <a:r>
              <a:rPr lang="nl-NL" err="1">
                <a:cs typeface="Calibri"/>
              </a:rPr>
              <a:t>communityleden</a:t>
            </a:r>
            <a:endParaRPr lang="nl-NL">
              <a:cs typeface="Calibri"/>
            </a:endParaRPr>
          </a:p>
          <a:p>
            <a:pPr lvl="1">
              <a:buFont typeface="Courier New" charset="0"/>
              <a:buChar char="o"/>
            </a:pPr>
            <a:r>
              <a:rPr lang="nl-NL">
                <a:cs typeface="Calibri"/>
              </a:rPr>
              <a:t>Jullie talenten en ontwikkelpunten</a:t>
            </a:r>
          </a:p>
        </p:txBody>
      </p:sp>
    </p:spTree>
    <p:extLst>
      <p:ext uri="{BB962C8B-B14F-4D97-AF65-F5344CB8AC3E}">
        <p14:creationId xmlns:p14="http://schemas.microsoft.com/office/powerpoint/2010/main" val="42044461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AF8F889-A5DA-4E19-B43B-C89F7576AFF3}"/>
              </a:ext>
            </a:extLst>
          </p:cNvPr>
          <p:cNvSpPr>
            <a:spLocks noGrp="1"/>
          </p:cNvSpPr>
          <p:nvPr>
            <p:ph type="title"/>
          </p:nvPr>
        </p:nvSpPr>
        <p:spPr/>
        <p:txBody>
          <a:bodyPr/>
          <a:lstStyle/>
          <a:p>
            <a:r>
              <a:rPr lang="nl-NL" dirty="0"/>
              <a:t>Afronding</a:t>
            </a:r>
          </a:p>
        </p:txBody>
      </p:sp>
    </p:spTree>
    <p:extLst>
      <p:ext uri="{BB962C8B-B14F-4D97-AF65-F5344CB8AC3E}">
        <p14:creationId xmlns:p14="http://schemas.microsoft.com/office/powerpoint/2010/main" val="42874683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8E154B6-1372-4ECA-BB48-649C77FFA8A0}"/>
              </a:ext>
            </a:extLst>
          </p:cNvPr>
          <p:cNvSpPr>
            <a:spLocks noGrp="1"/>
          </p:cNvSpPr>
          <p:nvPr>
            <p:ph type="title"/>
          </p:nvPr>
        </p:nvSpPr>
        <p:spPr>
          <a:xfrm>
            <a:off x="431800" y="365287"/>
            <a:ext cx="10515600" cy="1325563"/>
          </a:xfrm>
        </p:spPr>
        <p:txBody>
          <a:bodyPr/>
          <a:lstStyle/>
          <a:p>
            <a:r>
              <a:rPr lang="nl-NL" dirty="0"/>
              <a:t> </a:t>
            </a:r>
          </a:p>
        </p:txBody>
      </p:sp>
      <p:graphicFrame>
        <p:nvGraphicFramePr>
          <p:cNvPr id="3" name="Diagram 2">
            <a:extLst>
              <a:ext uri="{FF2B5EF4-FFF2-40B4-BE49-F238E27FC236}">
                <a16:creationId xmlns:a16="http://schemas.microsoft.com/office/drawing/2014/main" id="{93EE7073-D487-4EA2-A5EB-FC1163F6DBE9}"/>
              </a:ext>
            </a:extLst>
          </p:cNvPr>
          <p:cNvGraphicFramePr/>
          <p:nvPr/>
        </p:nvGraphicFramePr>
        <p:xfrm>
          <a:off x="762000" y="1314134"/>
          <a:ext cx="6604000" cy="422973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Rechthoek 3">
            <a:extLst>
              <a:ext uri="{FF2B5EF4-FFF2-40B4-BE49-F238E27FC236}">
                <a16:creationId xmlns:a16="http://schemas.microsoft.com/office/drawing/2014/main" id="{925852DC-B7EE-4C46-9247-6416118D665E}"/>
              </a:ext>
            </a:extLst>
          </p:cNvPr>
          <p:cNvSpPr/>
          <p:nvPr/>
        </p:nvSpPr>
        <p:spPr>
          <a:xfrm>
            <a:off x="7965907" y="2551836"/>
            <a:ext cx="3451393" cy="1754326"/>
          </a:xfrm>
          <a:prstGeom prst="rect">
            <a:avLst/>
          </a:prstGeom>
          <a:noFill/>
        </p:spPr>
        <p:txBody>
          <a:bodyPr wrap="none" lIns="91440" tIns="45720" rIns="91440" bIns="45720">
            <a:spAutoFit/>
          </a:bodyPr>
          <a:lstStyle/>
          <a:p>
            <a:pPr algn="ctr"/>
            <a:r>
              <a:rPr lang="nl-NL" sz="5400" b="1" cap="none" spc="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Duurzame </a:t>
            </a:r>
          </a:p>
          <a:p>
            <a:pPr algn="ctr"/>
            <a:r>
              <a:rPr lang="nl-NL" sz="5400" b="1" cap="none" spc="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community</a:t>
            </a:r>
          </a:p>
        </p:txBody>
      </p:sp>
      <p:sp>
        <p:nvSpPr>
          <p:cNvPr id="5" name="Pijl: omlaag 4">
            <a:extLst>
              <a:ext uri="{FF2B5EF4-FFF2-40B4-BE49-F238E27FC236}">
                <a16:creationId xmlns:a16="http://schemas.microsoft.com/office/drawing/2014/main" id="{D4BDBEA1-C4CC-4114-8161-CE490D2808B9}"/>
              </a:ext>
            </a:extLst>
          </p:cNvPr>
          <p:cNvSpPr/>
          <p:nvPr/>
        </p:nvSpPr>
        <p:spPr>
          <a:xfrm>
            <a:off x="3613150" y="1104900"/>
            <a:ext cx="901700" cy="1228521"/>
          </a:xfrm>
          <a:prstGeom prst="downArrow">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7" name="Tekstvak 6">
            <a:extLst>
              <a:ext uri="{FF2B5EF4-FFF2-40B4-BE49-F238E27FC236}">
                <a16:creationId xmlns:a16="http://schemas.microsoft.com/office/drawing/2014/main" id="{CC01AFD8-0D74-452D-B429-4E21775277DF}"/>
              </a:ext>
            </a:extLst>
          </p:cNvPr>
          <p:cNvSpPr txBox="1"/>
          <p:nvPr/>
        </p:nvSpPr>
        <p:spPr>
          <a:xfrm>
            <a:off x="3724275" y="513292"/>
            <a:ext cx="6102350" cy="461665"/>
          </a:xfrm>
          <a:prstGeom prst="rect">
            <a:avLst/>
          </a:prstGeom>
          <a:noFill/>
        </p:spPr>
        <p:txBody>
          <a:bodyPr wrap="square">
            <a:spAutoFit/>
          </a:bodyPr>
          <a:lstStyle/>
          <a:p>
            <a:r>
              <a:rPr lang="nl-NL" sz="2400"/>
              <a:t>Werving van die doelgroep </a:t>
            </a:r>
          </a:p>
        </p:txBody>
      </p:sp>
      <p:sp>
        <p:nvSpPr>
          <p:cNvPr id="8" name="Pijl: omhoog 7">
            <a:extLst>
              <a:ext uri="{FF2B5EF4-FFF2-40B4-BE49-F238E27FC236}">
                <a16:creationId xmlns:a16="http://schemas.microsoft.com/office/drawing/2014/main" id="{00866FB6-52E9-4BFD-885E-D30008DD973E}"/>
              </a:ext>
            </a:extLst>
          </p:cNvPr>
          <p:cNvSpPr/>
          <p:nvPr/>
        </p:nvSpPr>
        <p:spPr>
          <a:xfrm>
            <a:off x="6007100" y="4432300"/>
            <a:ext cx="647700" cy="1111565"/>
          </a:xfrm>
          <a:prstGeom prst="upArrow">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9" name="Tekstvak 8">
            <a:extLst>
              <a:ext uri="{FF2B5EF4-FFF2-40B4-BE49-F238E27FC236}">
                <a16:creationId xmlns:a16="http://schemas.microsoft.com/office/drawing/2014/main" id="{ACA13C96-3AC0-4F97-8AB4-0834A0F79308}"/>
              </a:ext>
            </a:extLst>
          </p:cNvPr>
          <p:cNvSpPr txBox="1"/>
          <p:nvPr/>
        </p:nvSpPr>
        <p:spPr>
          <a:xfrm>
            <a:off x="6059402" y="5626730"/>
            <a:ext cx="6132598" cy="461665"/>
          </a:xfrm>
          <a:prstGeom prst="rect">
            <a:avLst/>
          </a:prstGeom>
          <a:noFill/>
        </p:spPr>
        <p:txBody>
          <a:bodyPr wrap="square" rtlCol="0">
            <a:spAutoFit/>
          </a:bodyPr>
          <a:lstStyle/>
          <a:p>
            <a:r>
              <a:rPr lang="nl-NL" sz="2400"/>
              <a:t>De opbouw van een succesvolle bijeenkomst</a:t>
            </a:r>
          </a:p>
        </p:txBody>
      </p:sp>
    </p:spTree>
    <p:extLst>
      <p:ext uri="{BB962C8B-B14F-4D97-AF65-F5344CB8AC3E}">
        <p14:creationId xmlns:p14="http://schemas.microsoft.com/office/powerpoint/2010/main" val="30701726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P spid="7" grpId="0"/>
      <p:bldP spid="8" grpId="0" animBg="1"/>
      <p:bldP spid="9"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5DB0906-97EE-4FB3-8B84-395DBA6B5D50}"/>
              </a:ext>
            </a:extLst>
          </p:cNvPr>
          <p:cNvSpPr>
            <a:spLocks noGrp="1"/>
          </p:cNvSpPr>
          <p:nvPr>
            <p:ph type="title"/>
          </p:nvPr>
        </p:nvSpPr>
        <p:spPr/>
        <p:txBody>
          <a:bodyPr/>
          <a:lstStyle/>
          <a:p>
            <a:r>
              <a:rPr lang="nl-NL" dirty="0"/>
              <a:t>Vervolg	</a:t>
            </a:r>
          </a:p>
        </p:txBody>
      </p:sp>
      <p:sp>
        <p:nvSpPr>
          <p:cNvPr id="3" name="Tekstvak 2">
            <a:extLst>
              <a:ext uri="{FF2B5EF4-FFF2-40B4-BE49-F238E27FC236}">
                <a16:creationId xmlns:a16="http://schemas.microsoft.com/office/drawing/2014/main" id="{8D4B142C-8B9A-466B-9409-F82E18A4A38E}"/>
              </a:ext>
            </a:extLst>
          </p:cNvPr>
          <p:cNvSpPr txBox="1"/>
          <p:nvPr/>
        </p:nvSpPr>
        <p:spPr>
          <a:xfrm>
            <a:off x="838200" y="1376363"/>
            <a:ext cx="9063038" cy="1938992"/>
          </a:xfrm>
          <a:prstGeom prst="rect">
            <a:avLst/>
          </a:prstGeom>
          <a:noFill/>
        </p:spPr>
        <p:txBody>
          <a:bodyPr wrap="square" rtlCol="0">
            <a:spAutoFit/>
          </a:bodyPr>
          <a:lstStyle/>
          <a:p>
            <a:r>
              <a:rPr lang="nl-NL" sz="2400" dirty="0"/>
              <a:t>Pak het </a:t>
            </a:r>
            <a:r>
              <a:rPr lang="nl-NL" sz="2400" dirty="0" err="1"/>
              <a:t>beoodelingsformulier</a:t>
            </a:r>
            <a:r>
              <a:rPr lang="nl-NL" sz="2400" dirty="0"/>
              <a:t> er eens bij en kijk wat je al kunt gebruiken of overzetten in het projectplan </a:t>
            </a:r>
          </a:p>
          <a:p>
            <a:pPr marL="342900" indent="-342900">
              <a:buFontTx/>
              <a:buChar char="-"/>
            </a:pPr>
            <a:endParaRPr lang="nl-NL" sz="2400" dirty="0"/>
          </a:p>
          <a:p>
            <a:pPr marL="342900" indent="-342900">
              <a:buFontTx/>
              <a:buChar char="-"/>
            </a:pPr>
            <a:endParaRPr lang="nl-NL" sz="2400" dirty="0"/>
          </a:p>
          <a:p>
            <a:pPr marL="342900" indent="-342900">
              <a:buFontTx/>
              <a:buChar char="-"/>
            </a:pPr>
            <a:endParaRPr lang="nl-NL" sz="2400" dirty="0"/>
          </a:p>
        </p:txBody>
      </p:sp>
    </p:spTree>
    <p:extLst>
      <p:ext uri="{BB962C8B-B14F-4D97-AF65-F5344CB8AC3E}">
        <p14:creationId xmlns:p14="http://schemas.microsoft.com/office/powerpoint/2010/main" val="2308903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a:extLst>
              <a:ext uri="{FF2B5EF4-FFF2-40B4-BE49-F238E27FC236}">
                <a16:creationId xmlns:a16="http://schemas.microsoft.com/office/drawing/2014/main" id="{7FF2973B-EFD6-4A32-AFC6-271638A12B05}"/>
              </a:ext>
            </a:extLst>
          </p:cNvPr>
          <p:cNvSpPr txBox="1"/>
          <p:nvPr/>
        </p:nvSpPr>
        <p:spPr>
          <a:xfrm>
            <a:off x="838200" y="1154858"/>
            <a:ext cx="8408193" cy="3233834"/>
          </a:xfrm>
          <a:prstGeom prst="rect">
            <a:avLst/>
          </a:prstGeom>
          <a:noFill/>
        </p:spPr>
        <p:txBody>
          <a:bodyPr wrap="square">
            <a:spAutoFit/>
          </a:bodyPr>
          <a:lstStyle/>
          <a:p>
            <a:pPr fontAlgn="base">
              <a:lnSpc>
                <a:spcPct val="107000"/>
              </a:lnSpc>
              <a:spcAft>
                <a:spcPts val="800"/>
              </a:spcAft>
            </a:pPr>
            <a:r>
              <a:rPr lang="nl-NL" sz="1800" b="1" dirty="0">
                <a:effectLst/>
                <a:latin typeface="Arial" panose="020B0604020202020204" pitchFamily="34" charset="0"/>
                <a:ea typeface="Times New Roman" panose="02020603050405020304" pitchFamily="18" charset="0"/>
                <a:cs typeface="Times New Roman" panose="02020603050405020304" pitchFamily="18" charset="0"/>
              </a:rPr>
              <a:t>Communicatieplan en werving </a:t>
            </a:r>
            <a:r>
              <a:rPr lang="nl-NL" sz="1800" dirty="0">
                <a:effectLst/>
                <a:latin typeface="Arial" panose="020B0604020202020204" pitchFamily="34" charset="0"/>
                <a:ea typeface="Times New Roman" panose="02020603050405020304" pitchFamily="18" charset="0"/>
                <a:cs typeface="Times New Roman" panose="02020603050405020304" pitchFamily="18" charset="0"/>
              </a:rPr>
              <a:t> </a:t>
            </a:r>
            <a:endParaRPr lang="nl-NL" sz="2400" dirty="0">
              <a:effectLst/>
              <a:latin typeface="Calibri" panose="020F0502020204030204" pitchFamily="34" charset="0"/>
              <a:ea typeface="Calibri" panose="020F0502020204030204" pitchFamily="34" charset="0"/>
              <a:cs typeface="Times New Roman" panose="02020603050405020304" pitchFamily="18" charset="0"/>
            </a:endParaRPr>
          </a:p>
          <a:p>
            <a:pPr fontAlgn="base">
              <a:lnSpc>
                <a:spcPct val="107000"/>
              </a:lnSpc>
              <a:spcAft>
                <a:spcPts val="800"/>
              </a:spcAft>
            </a:pPr>
            <a:r>
              <a:rPr lang="nl-NL" sz="1800" dirty="0">
                <a:effectLst/>
                <a:latin typeface="Arial" panose="020B0604020202020204" pitchFamily="34" charset="0"/>
                <a:ea typeface="Times New Roman" panose="02020603050405020304" pitchFamily="18" charset="0"/>
                <a:cs typeface="Times New Roman" panose="02020603050405020304" pitchFamily="18" charset="0"/>
              </a:rPr>
              <a:t> </a:t>
            </a:r>
            <a:endParaRPr lang="nl-NL"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fontAlgn="base">
              <a:lnSpc>
                <a:spcPct val="107000"/>
              </a:lnSpc>
              <a:spcAft>
                <a:spcPts val="800"/>
              </a:spcAft>
              <a:buSzPts val="1000"/>
              <a:buFont typeface="Symbol" panose="05050102010706020507" pitchFamily="18" charset="2"/>
              <a:buChar char=""/>
              <a:tabLst>
                <a:tab pos="457200" algn="l"/>
              </a:tabLst>
            </a:pPr>
            <a:r>
              <a:rPr lang="nl-NL" sz="1800" dirty="0">
                <a:effectLst/>
                <a:latin typeface="Arial" panose="020B0604020202020204" pitchFamily="34" charset="0"/>
                <a:ea typeface="Times New Roman" panose="02020603050405020304" pitchFamily="18" charset="0"/>
                <a:cs typeface="Times New Roman" panose="02020603050405020304" pitchFamily="18" charset="0"/>
              </a:rPr>
              <a:t>Er is communicatieplan gemaakt voor de activiteit met daarin een planning, subdoelen en diverse middelen die worden ingezet.  </a:t>
            </a:r>
            <a:endParaRPr lang="nl-NL"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fontAlgn="base">
              <a:lnSpc>
                <a:spcPct val="107000"/>
              </a:lnSpc>
              <a:spcAft>
                <a:spcPts val="800"/>
              </a:spcAft>
              <a:buSzPts val="1000"/>
              <a:buFont typeface="Symbol" panose="05050102010706020507" pitchFamily="18" charset="2"/>
              <a:buChar char=""/>
              <a:tabLst>
                <a:tab pos="457200" algn="l"/>
              </a:tabLst>
            </a:pPr>
            <a:r>
              <a:rPr lang="nl-NL" sz="1800" dirty="0">
                <a:effectLst/>
                <a:latin typeface="Arial" panose="020B0604020202020204" pitchFamily="34" charset="0"/>
                <a:ea typeface="Times New Roman" panose="02020603050405020304" pitchFamily="18" charset="0"/>
                <a:cs typeface="Times New Roman" panose="02020603050405020304" pitchFamily="18" charset="0"/>
              </a:rPr>
              <a:t>Er is op basis van de verzamelde gegevens over de doelgroep een passende manier gekozen om hen te bereiken. </a:t>
            </a:r>
            <a:endParaRPr lang="nl-NL"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fontAlgn="base">
              <a:lnSpc>
                <a:spcPct val="107000"/>
              </a:lnSpc>
              <a:spcAft>
                <a:spcPts val="800"/>
              </a:spcAft>
              <a:buSzPts val="1000"/>
              <a:buFont typeface="Symbol" panose="05050102010706020507" pitchFamily="18" charset="2"/>
              <a:buChar char=""/>
              <a:tabLst>
                <a:tab pos="457200" algn="l"/>
              </a:tabLst>
            </a:pPr>
            <a:r>
              <a:rPr lang="nl-NL" sz="1800" dirty="0">
                <a:effectLst/>
                <a:latin typeface="Arial" panose="020B0604020202020204" pitchFamily="34" charset="0"/>
                <a:ea typeface="Times New Roman" panose="02020603050405020304" pitchFamily="18" charset="0"/>
                <a:cs typeface="Times New Roman" panose="02020603050405020304" pitchFamily="18" charset="0"/>
              </a:rPr>
              <a:t>Er is een gepaste, digitale uitnodiging voor de bijeenkomst gemaakt. </a:t>
            </a:r>
            <a:endParaRPr lang="nl-NL" sz="2400" dirty="0">
              <a:effectLst/>
              <a:latin typeface="Calibri" panose="020F0502020204030204" pitchFamily="34" charset="0"/>
              <a:ea typeface="Calibri" panose="020F0502020204030204" pitchFamily="34" charset="0"/>
              <a:cs typeface="Times New Roman" panose="02020603050405020304" pitchFamily="18" charset="0"/>
            </a:endParaRPr>
          </a:p>
          <a:p>
            <a:r>
              <a:rPr lang="nl-NL" sz="1800" dirty="0">
                <a:effectLst/>
                <a:latin typeface="Arial" panose="020B0604020202020204" pitchFamily="34" charset="0"/>
                <a:ea typeface="Times New Roman" panose="02020603050405020304" pitchFamily="18" charset="0"/>
              </a:rPr>
              <a:t>Er is een platform gekozen om de doelgroep te bereiken voor de activiteit en voor erna. </a:t>
            </a:r>
            <a:endParaRPr lang="nl-NL" dirty="0"/>
          </a:p>
        </p:txBody>
      </p:sp>
    </p:spTree>
    <p:extLst>
      <p:ext uri="{BB962C8B-B14F-4D97-AF65-F5344CB8AC3E}">
        <p14:creationId xmlns:p14="http://schemas.microsoft.com/office/powerpoint/2010/main" val="212896044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kstvak 4">
            <a:extLst>
              <a:ext uri="{FF2B5EF4-FFF2-40B4-BE49-F238E27FC236}">
                <a16:creationId xmlns:a16="http://schemas.microsoft.com/office/drawing/2014/main" id="{63B443EF-F399-4D51-B161-155B00DFC37C}"/>
              </a:ext>
            </a:extLst>
          </p:cNvPr>
          <p:cNvSpPr txBox="1"/>
          <p:nvPr/>
        </p:nvSpPr>
        <p:spPr>
          <a:xfrm>
            <a:off x="809624" y="770721"/>
            <a:ext cx="9148763" cy="4524315"/>
          </a:xfrm>
          <a:prstGeom prst="rect">
            <a:avLst/>
          </a:prstGeom>
          <a:noFill/>
        </p:spPr>
        <p:txBody>
          <a:bodyPr wrap="square">
            <a:spAutoFit/>
          </a:bodyPr>
          <a:lstStyle/>
          <a:p>
            <a:r>
              <a:rPr lang="nl-NL" sz="2400" dirty="0"/>
              <a:t>Draaiboek </a:t>
            </a:r>
          </a:p>
          <a:p>
            <a:r>
              <a:rPr lang="nl-NL" sz="2400" dirty="0"/>
              <a:t> </a:t>
            </a:r>
          </a:p>
          <a:p>
            <a:r>
              <a:rPr lang="nl-NL" sz="2400" dirty="0"/>
              <a:t>Er is een compleet draaiboek van de bijeenkomst aanwezig. Hierin zijn in ieder geval onderstaande aspecten opgenomen: </a:t>
            </a:r>
          </a:p>
          <a:p>
            <a:r>
              <a:rPr lang="nl-NL" sz="2400" dirty="0"/>
              <a:t>•	Algemene informatie; </a:t>
            </a:r>
          </a:p>
          <a:p>
            <a:r>
              <a:rPr lang="nl-NL" sz="2400" dirty="0"/>
              <a:t>•	Programma van het evenement; </a:t>
            </a:r>
          </a:p>
          <a:p>
            <a:r>
              <a:rPr lang="nl-NL" sz="2400" dirty="0"/>
              <a:t>•	Een chronologische activiteitenlijst; </a:t>
            </a:r>
          </a:p>
          <a:p>
            <a:r>
              <a:rPr lang="nl-NL" sz="2400" dirty="0"/>
              <a:t>•	Taakverdeling; </a:t>
            </a:r>
          </a:p>
          <a:p>
            <a:r>
              <a:rPr lang="nl-NL" sz="2400" dirty="0"/>
              <a:t>•	Deelnemerslijst; </a:t>
            </a:r>
          </a:p>
          <a:p>
            <a:r>
              <a:rPr lang="nl-NL" sz="2400" dirty="0"/>
              <a:t>•	Meenemen; </a:t>
            </a:r>
          </a:p>
          <a:p>
            <a:r>
              <a:rPr lang="nl-NL" sz="2400" dirty="0"/>
              <a:t>•	Vooraf controleren; </a:t>
            </a:r>
          </a:p>
          <a:p>
            <a:r>
              <a:rPr lang="nl-NL" sz="2400" dirty="0"/>
              <a:t>•	Noodsituaties </a:t>
            </a:r>
          </a:p>
        </p:txBody>
      </p:sp>
    </p:spTree>
    <p:extLst>
      <p:ext uri="{BB962C8B-B14F-4D97-AF65-F5344CB8AC3E}">
        <p14:creationId xmlns:p14="http://schemas.microsoft.com/office/powerpoint/2010/main" val="391745131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a:extLst>
              <a:ext uri="{FF2B5EF4-FFF2-40B4-BE49-F238E27FC236}">
                <a16:creationId xmlns:a16="http://schemas.microsoft.com/office/drawing/2014/main" id="{DB08EC57-7A98-44A3-A78E-D0BEB022ADD5}"/>
              </a:ext>
            </a:extLst>
          </p:cNvPr>
          <p:cNvSpPr txBox="1"/>
          <p:nvPr/>
        </p:nvSpPr>
        <p:spPr>
          <a:xfrm>
            <a:off x="791766" y="1014771"/>
            <a:ext cx="10608468" cy="2677656"/>
          </a:xfrm>
          <a:prstGeom prst="rect">
            <a:avLst/>
          </a:prstGeom>
          <a:noFill/>
        </p:spPr>
        <p:txBody>
          <a:bodyPr wrap="square">
            <a:spAutoFit/>
          </a:bodyPr>
          <a:lstStyle/>
          <a:p>
            <a:r>
              <a:rPr lang="nl-NL" sz="2400" dirty="0"/>
              <a:t>Binden van de doelgroep  </a:t>
            </a:r>
          </a:p>
          <a:p>
            <a:r>
              <a:rPr lang="nl-NL" sz="2400" dirty="0"/>
              <a:t> </a:t>
            </a:r>
          </a:p>
          <a:p>
            <a:r>
              <a:rPr lang="nl-NL" sz="2400" dirty="0"/>
              <a:t>•	Er is onderzoek gedaan naar een passende manier om de doelgroep op langere termijn te binden.  </a:t>
            </a:r>
          </a:p>
          <a:p>
            <a:r>
              <a:rPr lang="nl-NL" sz="2400" dirty="0"/>
              <a:t>•	Er is een theorie beschreven die past bij de opdracht en de doelgroep.  </a:t>
            </a:r>
          </a:p>
          <a:p>
            <a:r>
              <a:rPr lang="nl-NL" sz="2400" dirty="0"/>
              <a:t>•	Er is een advies met minimaal drie aanbevelingen gemaakt om de doelgroep te verbinden voor de langere termijn.  </a:t>
            </a:r>
          </a:p>
        </p:txBody>
      </p:sp>
    </p:spTree>
    <p:extLst>
      <p:ext uri="{BB962C8B-B14F-4D97-AF65-F5344CB8AC3E}">
        <p14:creationId xmlns:p14="http://schemas.microsoft.com/office/powerpoint/2010/main" val="211698903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704B515-CEC3-4ECC-94DA-221BF5A99F53}"/>
              </a:ext>
            </a:extLst>
          </p:cNvPr>
          <p:cNvSpPr>
            <a:spLocks noGrp="1"/>
          </p:cNvSpPr>
          <p:nvPr>
            <p:ph type="title"/>
          </p:nvPr>
        </p:nvSpPr>
        <p:spPr/>
        <p:txBody>
          <a:bodyPr/>
          <a:lstStyle/>
          <a:p>
            <a:r>
              <a:rPr lang="nl-NL" dirty="0"/>
              <a:t>Tot slot: </a:t>
            </a:r>
          </a:p>
        </p:txBody>
      </p:sp>
      <p:sp>
        <p:nvSpPr>
          <p:cNvPr id="4" name="Tekstvak 3">
            <a:extLst>
              <a:ext uri="{FF2B5EF4-FFF2-40B4-BE49-F238E27FC236}">
                <a16:creationId xmlns:a16="http://schemas.microsoft.com/office/drawing/2014/main" id="{DACCB7FB-3E48-4538-8E0C-B5346F27AA2C}"/>
              </a:ext>
            </a:extLst>
          </p:cNvPr>
          <p:cNvSpPr txBox="1"/>
          <p:nvPr/>
        </p:nvSpPr>
        <p:spPr>
          <a:xfrm>
            <a:off x="838200" y="1583502"/>
            <a:ext cx="9522619" cy="3416320"/>
          </a:xfrm>
          <a:prstGeom prst="rect">
            <a:avLst/>
          </a:prstGeom>
          <a:noFill/>
        </p:spPr>
        <p:txBody>
          <a:bodyPr wrap="square">
            <a:spAutoFit/>
          </a:bodyPr>
          <a:lstStyle/>
          <a:p>
            <a:pPr marL="342900" indent="-342900">
              <a:buFontTx/>
              <a:buChar char="-"/>
            </a:pPr>
            <a:endParaRPr lang="nl-NL" sz="2400" dirty="0"/>
          </a:p>
          <a:p>
            <a:pPr marL="342900" indent="-342900">
              <a:buFontTx/>
              <a:buChar char="-"/>
            </a:pPr>
            <a:r>
              <a:rPr lang="nl-NL" sz="2400" dirty="0"/>
              <a:t>Morgen input over de opzet van een communicatieplan en dit zijn dus allemaal puzzelstukjes </a:t>
            </a:r>
          </a:p>
          <a:p>
            <a:pPr marL="342900" indent="-342900">
              <a:buFontTx/>
              <a:buChar char="-"/>
            </a:pPr>
            <a:endParaRPr lang="nl-NL" sz="2400" dirty="0"/>
          </a:p>
          <a:p>
            <a:pPr marL="342900" indent="-342900">
              <a:buFontTx/>
              <a:buChar char="-"/>
            </a:pPr>
            <a:r>
              <a:rPr lang="nl-NL" sz="2400" dirty="0"/>
              <a:t>Maandag nog wat input en tijd om te werken aan communicatieplan en de twee draaiboeken van de bijeenkomst</a:t>
            </a:r>
          </a:p>
          <a:p>
            <a:pPr marL="342900" indent="-342900">
              <a:buFontTx/>
              <a:buChar char="-"/>
            </a:pPr>
            <a:endParaRPr lang="nl-NL" sz="2400" dirty="0"/>
          </a:p>
          <a:p>
            <a:pPr marL="342900" indent="-342900">
              <a:buFontTx/>
              <a:buChar char="-"/>
            </a:pPr>
            <a:r>
              <a:rPr lang="nl-NL" sz="2400" dirty="0"/>
              <a:t>Woensdag voorleggen aan Thomas en Gerjan voor akkoord en dan kan het naar de opdrachtgever. </a:t>
            </a:r>
          </a:p>
        </p:txBody>
      </p:sp>
    </p:spTree>
    <p:extLst>
      <p:ext uri="{BB962C8B-B14F-4D97-AF65-F5344CB8AC3E}">
        <p14:creationId xmlns:p14="http://schemas.microsoft.com/office/powerpoint/2010/main" val="31963214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A218FED7-AB46-4296-A2AB-73E4BDC03138}"/>
              </a:ext>
            </a:extLst>
          </p:cNvPr>
          <p:cNvSpPr>
            <a:spLocks noGrp="1"/>
          </p:cNvSpPr>
          <p:nvPr>
            <p:ph type="title"/>
          </p:nvPr>
        </p:nvSpPr>
        <p:spPr/>
        <p:txBody>
          <a:bodyPr/>
          <a:lstStyle/>
          <a:p>
            <a:r>
              <a:rPr lang="nl-NL" b="1"/>
              <a:t>Vandaag: </a:t>
            </a:r>
          </a:p>
        </p:txBody>
      </p:sp>
      <p:sp>
        <p:nvSpPr>
          <p:cNvPr id="6" name="Tijdelijke aanduiding voor inhoud 5">
            <a:extLst>
              <a:ext uri="{FF2B5EF4-FFF2-40B4-BE49-F238E27FC236}">
                <a16:creationId xmlns:a16="http://schemas.microsoft.com/office/drawing/2014/main" id="{4910A9D3-44B0-412E-9D51-FA1C2DD5ED39}"/>
              </a:ext>
            </a:extLst>
          </p:cNvPr>
          <p:cNvSpPr>
            <a:spLocks noGrp="1"/>
          </p:cNvSpPr>
          <p:nvPr>
            <p:ph sz="half" idx="2"/>
          </p:nvPr>
        </p:nvSpPr>
        <p:spPr>
          <a:xfrm>
            <a:off x="8733347" y="1570005"/>
            <a:ext cx="3111908" cy="2377720"/>
          </a:xfrm>
        </p:spPr>
        <p:txBody>
          <a:bodyPr/>
          <a:lstStyle/>
          <a:p>
            <a:pPr marL="0" indent="0">
              <a:buNone/>
            </a:pPr>
            <a:r>
              <a:rPr lang="nl-NL" sz="1400" b="1"/>
              <a:t>IBS Thema</a:t>
            </a:r>
          </a:p>
          <a:p>
            <a:pPr>
              <a:buFont typeface="Wingdings" panose="05000000000000000000" pitchFamily="2" charset="2"/>
              <a:buChar char="ü"/>
            </a:pPr>
            <a:r>
              <a:rPr lang="nl-NL" sz="1400"/>
              <a:t>Projectmanagement</a:t>
            </a:r>
          </a:p>
          <a:p>
            <a:pPr>
              <a:buFont typeface="Wingdings" panose="05000000000000000000" pitchFamily="2" charset="2"/>
              <a:buChar char="q"/>
            </a:pPr>
            <a:r>
              <a:rPr lang="nl-NL" sz="1400">
                <a:solidFill>
                  <a:schemeClr val="bg1">
                    <a:lumMod val="85000"/>
                  </a:schemeClr>
                </a:solidFill>
              </a:rPr>
              <a:t> Research</a:t>
            </a:r>
          </a:p>
          <a:p>
            <a:pPr>
              <a:buFont typeface="Wingdings" panose="05000000000000000000" pitchFamily="2" charset="2"/>
              <a:buChar char="ü"/>
            </a:pPr>
            <a:r>
              <a:rPr lang="nl-NL" sz="1400"/>
              <a:t>Communicatie</a:t>
            </a:r>
          </a:p>
          <a:p>
            <a:pPr>
              <a:buFont typeface="Wingdings" panose="05000000000000000000" pitchFamily="2" charset="2"/>
              <a:buChar char="q"/>
            </a:pPr>
            <a:r>
              <a:rPr lang="nl-NL" sz="1400">
                <a:solidFill>
                  <a:schemeClr val="bg1">
                    <a:lumMod val="85000"/>
                  </a:schemeClr>
                </a:solidFill>
              </a:rPr>
              <a:t>Conflicten en belangen</a:t>
            </a:r>
          </a:p>
          <a:p>
            <a:pPr>
              <a:buFont typeface="Wingdings" panose="05000000000000000000" pitchFamily="2" charset="2"/>
              <a:buChar char="ü"/>
            </a:pPr>
            <a:r>
              <a:rPr lang="nl-NL" sz="1400"/>
              <a:t>Gedragsbeïnvloeding</a:t>
            </a:r>
          </a:p>
          <a:p>
            <a:pPr>
              <a:buFont typeface="Wingdings" panose="05000000000000000000" pitchFamily="2" charset="2"/>
              <a:buChar char="q"/>
            </a:pPr>
            <a:r>
              <a:rPr lang="nl-NL" sz="1400">
                <a:solidFill>
                  <a:schemeClr val="bg1">
                    <a:lumMod val="85000"/>
                  </a:schemeClr>
                </a:solidFill>
              </a:rPr>
              <a:t>Samenwerken</a:t>
            </a:r>
          </a:p>
          <a:p>
            <a:pPr>
              <a:buFont typeface="Wingdings" panose="05000000000000000000" pitchFamily="2" charset="2"/>
              <a:buChar char="q"/>
            </a:pPr>
            <a:endParaRPr lang="nl-NL" sz="1400">
              <a:solidFill>
                <a:schemeClr val="bg1">
                  <a:lumMod val="85000"/>
                </a:schemeClr>
              </a:solidFill>
            </a:endParaRPr>
          </a:p>
          <a:p>
            <a:pPr marL="0" indent="0">
              <a:buNone/>
            </a:pPr>
            <a:endParaRPr lang="nl-NL" sz="1400">
              <a:solidFill>
                <a:schemeClr val="bg1">
                  <a:lumMod val="85000"/>
                </a:schemeClr>
              </a:solidFill>
            </a:endParaRPr>
          </a:p>
        </p:txBody>
      </p:sp>
      <p:sp>
        <p:nvSpPr>
          <p:cNvPr id="10" name="Tijdelijke aanduiding voor inhoud 5">
            <a:extLst>
              <a:ext uri="{FF2B5EF4-FFF2-40B4-BE49-F238E27FC236}">
                <a16:creationId xmlns:a16="http://schemas.microsoft.com/office/drawing/2014/main" id="{B5E90D55-298E-4509-878D-C4E228CD5F8E}"/>
              </a:ext>
            </a:extLst>
          </p:cNvPr>
          <p:cNvSpPr txBox="1">
            <a:spLocks/>
          </p:cNvSpPr>
          <p:nvPr/>
        </p:nvSpPr>
        <p:spPr bwMode="auto">
          <a:xfrm>
            <a:off x="1917855" y="1712880"/>
            <a:ext cx="3120869" cy="203280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1" fontAlgn="base" hangingPunct="1">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base" latinLnBrk="0" hangingPunct="1">
              <a:lnSpc>
                <a:spcPct val="90000"/>
              </a:lnSpc>
              <a:spcBef>
                <a:spcPts val="1000"/>
              </a:spcBef>
              <a:spcAft>
                <a:spcPct val="0"/>
              </a:spcAft>
              <a:buClrTx/>
              <a:buSzTx/>
              <a:buFont typeface="Arial" charset="0"/>
              <a:buNone/>
              <a:tabLst/>
              <a:defRPr/>
            </a:pPr>
            <a:r>
              <a:rPr kumimoji="0" lang="nl-NL" sz="2000" b="1" i="0" u="none" strike="noStrike" kern="1200" cap="none" spc="0" normalizeH="0" baseline="0" noProof="0">
                <a:ln>
                  <a:noFill/>
                </a:ln>
                <a:solidFill>
                  <a:prstClr val="black"/>
                </a:solidFill>
                <a:effectLst/>
                <a:uLnTx/>
                <a:uFillTx/>
                <a:latin typeface="Calibri"/>
                <a:ea typeface="+mn-ea"/>
                <a:cs typeface="+mn-cs"/>
              </a:rPr>
              <a:t>Begrippen</a:t>
            </a:r>
          </a:p>
          <a:p>
            <a:pPr marL="228600" marR="0" lvl="0" indent="-228600" algn="l" defTabSz="914400" rtl="0" eaLnBrk="1" fontAlgn="base" latinLnBrk="0" hangingPunct="1">
              <a:lnSpc>
                <a:spcPct val="90000"/>
              </a:lnSpc>
              <a:spcBef>
                <a:spcPts val="1000"/>
              </a:spcBef>
              <a:spcAft>
                <a:spcPct val="0"/>
              </a:spcAft>
              <a:buClrTx/>
              <a:buSzTx/>
              <a:buFont typeface="Wingdings" panose="05000000000000000000" pitchFamily="2" charset="2"/>
              <a:buChar char="§"/>
              <a:tabLst/>
              <a:defRPr/>
            </a:pPr>
            <a:r>
              <a:rPr lang="nl-NL" sz="1800">
                <a:solidFill>
                  <a:srgbClr val="000000"/>
                </a:solidFill>
                <a:effectLst/>
                <a:latin typeface="Arial" panose="020B0604020202020204" pitchFamily="34" charset="0"/>
                <a:ea typeface="Calibri" panose="020F0502020204030204" pitchFamily="34" charset="0"/>
              </a:rPr>
              <a:t>Projectvaardigheden</a:t>
            </a:r>
            <a:endParaRPr kumimoji="0" lang="nl-NL" sz="2000" b="0" i="0" u="none" strike="noStrike" kern="1200" cap="none" spc="0" normalizeH="0" baseline="0" noProof="0">
              <a:ln>
                <a:noFill/>
              </a:ln>
              <a:solidFill>
                <a:prstClr val="black"/>
              </a:solidFill>
              <a:effectLst/>
              <a:uLnTx/>
              <a:uFillTx/>
              <a:latin typeface="Calibri"/>
              <a:ea typeface="+mn-ea"/>
              <a:cs typeface="+mn-cs"/>
            </a:endParaRPr>
          </a:p>
          <a:p>
            <a:pPr marL="228600" marR="0" lvl="0" indent="-228600" algn="l" defTabSz="914400" rtl="0" eaLnBrk="1" fontAlgn="base" latinLnBrk="0" hangingPunct="1">
              <a:lnSpc>
                <a:spcPct val="90000"/>
              </a:lnSpc>
              <a:spcBef>
                <a:spcPts val="1000"/>
              </a:spcBef>
              <a:spcAft>
                <a:spcPct val="0"/>
              </a:spcAft>
              <a:buClrTx/>
              <a:buSzTx/>
              <a:buFont typeface="Wingdings" panose="05000000000000000000" pitchFamily="2" charset="2"/>
              <a:buChar char="§"/>
              <a:tabLst/>
              <a:defRPr/>
            </a:pPr>
            <a:r>
              <a:rPr lang="nl-NL" sz="1800">
                <a:effectLst/>
                <a:latin typeface="Arial" panose="020B0604020202020204" pitchFamily="34" charset="0"/>
                <a:ea typeface="Calibri" panose="020F0502020204030204" pitchFamily="34" charset="0"/>
              </a:rPr>
              <a:t>Engagement </a:t>
            </a:r>
          </a:p>
          <a:p>
            <a:pPr marL="228600" marR="0" lvl="0" indent="-228600" algn="l" defTabSz="914400" rtl="0" eaLnBrk="1" fontAlgn="base" latinLnBrk="0" hangingPunct="1">
              <a:lnSpc>
                <a:spcPct val="90000"/>
              </a:lnSpc>
              <a:spcBef>
                <a:spcPts val="1000"/>
              </a:spcBef>
              <a:spcAft>
                <a:spcPct val="0"/>
              </a:spcAft>
              <a:buClrTx/>
              <a:buSzTx/>
              <a:buFont typeface="Wingdings" panose="05000000000000000000" pitchFamily="2" charset="2"/>
              <a:buChar char="§"/>
              <a:tabLst/>
              <a:defRPr/>
            </a:pPr>
            <a:r>
              <a:rPr kumimoji="0" lang="nl-NL" sz="1800" i="0" u="none" strike="noStrike" kern="1200" cap="none" spc="0" normalizeH="0" baseline="0" noProof="0">
                <a:ln>
                  <a:noFill/>
                </a:ln>
                <a:solidFill>
                  <a:prstClr val="black"/>
                </a:solidFill>
                <a:uLnTx/>
                <a:uFillTx/>
                <a:latin typeface="Arial" panose="020B0604020202020204" pitchFamily="34" charset="0"/>
                <a:cs typeface="+mn-cs"/>
              </a:rPr>
              <a:t>Communicatie </a:t>
            </a:r>
            <a:endParaRPr kumimoji="0" lang="nl-NL" sz="2000" i="0" u="none" strike="noStrike" kern="1200" cap="none" spc="0" normalizeH="0" baseline="0" noProof="0">
              <a:ln>
                <a:noFill/>
              </a:ln>
              <a:solidFill>
                <a:prstClr val="black"/>
              </a:solidFill>
              <a:effectLst/>
              <a:uLnTx/>
              <a:uFillTx/>
              <a:latin typeface="Calibri"/>
              <a:ea typeface="+mn-ea"/>
              <a:cs typeface="+mn-cs"/>
            </a:endParaRPr>
          </a:p>
        </p:txBody>
      </p:sp>
      <p:sp>
        <p:nvSpPr>
          <p:cNvPr id="12" name="Tijdelijke aanduiding voor inhoud 5">
            <a:extLst>
              <a:ext uri="{FF2B5EF4-FFF2-40B4-BE49-F238E27FC236}">
                <a16:creationId xmlns:a16="http://schemas.microsoft.com/office/drawing/2014/main" id="{2D05C487-7FDA-4DD4-A64C-272352214795}"/>
              </a:ext>
            </a:extLst>
          </p:cNvPr>
          <p:cNvSpPr txBox="1">
            <a:spLocks/>
          </p:cNvSpPr>
          <p:nvPr/>
        </p:nvSpPr>
        <p:spPr bwMode="auto">
          <a:xfrm>
            <a:off x="603309" y="5736482"/>
            <a:ext cx="11241946" cy="32645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1" fontAlgn="base" hangingPunct="1">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base" latinLnBrk="0" hangingPunct="1">
              <a:lnSpc>
                <a:spcPct val="90000"/>
              </a:lnSpc>
              <a:spcBef>
                <a:spcPts val="1000"/>
              </a:spcBef>
              <a:spcAft>
                <a:spcPct val="0"/>
              </a:spcAft>
              <a:buClrTx/>
              <a:buSzTx/>
              <a:buFont typeface="Arial" charset="0"/>
              <a:buNone/>
              <a:tabLst/>
              <a:defRPr/>
            </a:pPr>
            <a:endParaRPr kumimoji="0" lang="nl-NL" sz="1400" b="0" i="0" u="none" strike="noStrike" kern="1200" cap="none" spc="0" normalizeH="0" baseline="0" noProof="0">
              <a:ln>
                <a:noFill/>
              </a:ln>
              <a:solidFill>
                <a:prstClr val="black"/>
              </a:solidFill>
              <a:effectLst/>
              <a:uLnTx/>
              <a:uFillTx/>
              <a:latin typeface="Calibri"/>
              <a:ea typeface="+mn-ea"/>
              <a:cs typeface="+mn-cs"/>
            </a:endParaRPr>
          </a:p>
        </p:txBody>
      </p:sp>
      <p:graphicFrame>
        <p:nvGraphicFramePr>
          <p:cNvPr id="13" name="Tabel 13">
            <a:extLst>
              <a:ext uri="{FF2B5EF4-FFF2-40B4-BE49-F238E27FC236}">
                <a16:creationId xmlns:a16="http://schemas.microsoft.com/office/drawing/2014/main" id="{BBD81BF5-9E86-4852-B783-21B8761DB99C}"/>
              </a:ext>
            </a:extLst>
          </p:cNvPr>
          <p:cNvGraphicFramePr>
            <a:graphicFrameLocks noGrp="1"/>
          </p:cNvGraphicFramePr>
          <p:nvPr>
            <p:extLst>
              <p:ext uri="{D42A27DB-BD31-4B8C-83A1-F6EECF244321}">
                <p14:modId xmlns:p14="http://schemas.microsoft.com/office/powerpoint/2010/main" val="2090438259"/>
              </p:ext>
            </p:extLst>
          </p:nvPr>
        </p:nvGraphicFramePr>
        <p:xfrm>
          <a:off x="2157193" y="5714290"/>
          <a:ext cx="8522645" cy="370840"/>
        </p:xfrm>
        <a:graphic>
          <a:graphicData uri="http://schemas.openxmlformats.org/drawingml/2006/table">
            <a:tbl>
              <a:tblPr firstRow="1" bandRow="1">
                <a:tableStyleId>{69CF1AB2-1976-4502-BF36-3FF5EA218861}</a:tableStyleId>
              </a:tblPr>
              <a:tblGrid>
                <a:gridCol w="768148">
                  <a:extLst>
                    <a:ext uri="{9D8B030D-6E8A-4147-A177-3AD203B41FA5}">
                      <a16:colId xmlns:a16="http://schemas.microsoft.com/office/drawing/2014/main" val="648769890"/>
                    </a:ext>
                  </a:extLst>
                </a:gridCol>
                <a:gridCol w="768148">
                  <a:extLst>
                    <a:ext uri="{9D8B030D-6E8A-4147-A177-3AD203B41FA5}">
                      <a16:colId xmlns:a16="http://schemas.microsoft.com/office/drawing/2014/main" val="469597195"/>
                    </a:ext>
                  </a:extLst>
                </a:gridCol>
                <a:gridCol w="768148">
                  <a:extLst>
                    <a:ext uri="{9D8B030D-6E8A-4147-A177-3AD203B41FA5}">
                      <a16:colId xmlns:a16="http://schemas.microsoft.com/office/drawing/2014/main" val="1225488491"/>
                    </a:ext>
                  </a:extLst>
                </a:gridCol>
                <a:gridCol w="768148">
                  <a:extLst>
                    <a:ext uri="{9D8B030D-6E8A-4147-A177-3AD203B41FA5}">
                      <a16:colId xmlns:a16="http://schemas.microsoft.com/office/drawing/2014/main" val="1458696249"/>
                    </a:ext>
                  </a:extLst>
                </a:gridCol>
                <a:gridCol w="768148">
                  <a:extLst>
                    <a:ext uri="{9D8B030D-6E8A-4147-A177-3AD203B41FA5}">
                      <a16:colId xmlns:a16="http://schemas.microsoft.com/office/drawing/2014/main" val="4042337055"/>
                    </a:ext>
                  </a:extLst>
                </a:gridCol>
                <a:gridCol w="768148">
                  <a:extLst>
                    <a:ext uri="{9D8B030D-6E8A-4147-A177-3AD203B41FA5}">
                      <a16:colId xmlns:a16="http://schemas.microsoft.com/office/drawing/2014/main" val="1032985660"/>
                    </a:ext>
                  </a:extLst>
                </a:gridCol>
                <a:gridCol w="768148">
                  <a:extLst>
                    <a:ext uri="{9D8B030D-6E8A-4147-A177-3AD203B41FA5}">
                      <a16:colId xmlns:a16="http://schemas.microsoft.com/office/drawing/2014/main" val="2567231980"/>
                    </a:ext>
                  </a:extLst>
                </a:gridCol>
                <a:gridCol w="768148">
                  <a:extLst>
                    <a:ext uri="{9D8B030D-6E8A-4147-A177-3AD203B41FA5}">
                      <a16:colId xmlns:a16="http://schemas.microsoft.com/office/drawing/2014/main" val="73331059"/>
                    </a:ext>
                  </a:extLst>
                </a:gridCol>
                <a:gridCol w="755364">
                  <a:extLst>
                    <a:ext uri="{9D8B030D-6E8A-4147-A177-3AD203B41FA5}">
                      <a16:colId xmlns:a16="http://schemas.microsoft.com/office/drawing/2014/main" val="2175227633"/>
                    </a:ext>
                  </a:extLst>
                </a:gridCol>
                <a:gridCol w="741280">
                  <a:extLst>
                    <a:ext uri="{9D8B030D-6E8A-4147-A177-3AD203B41FA5}">
                      <a16:colId xmlns:a16="http://schemas.microsoft.com/office/drawing/2014/main" val="1428987022"/>
                    </a:ext>
                  </a:extLst>
                </a:gridCol>
                <a:gridCol w="880817">
                  <a:extLst>
                    <a:ext uri="{9D8B030D-6E8A-4147-A177-3AD203B41FA5}">
                      <a16:colId xmlns:a16="http://schemas.microsoft.com/office/drawing/2014/main" val="279876203"/>
                    </a:ext>
                  </a:extLst>
                </a:gridCol>
              </a:tblGrid>
              <a:tr h="370840">
                <a:tc>
                  <a:txBody>
                    <a:bodyPr/>
                    <a:lstStyle/>
                    <a:p>
                      <a:pPr algn="ctr"/>
                      <a:r>
                        <a:rPr lang="nl-NL" sz="1200" b="0" kern="1200">
                          <a:solidFill>
                            <a:schemeClr val="bg2"/>
                          </a:solidFill>
                          <a:latin typeface="+mn-lt"/>
                          <a:ea typeface="+mn-ea"/>
                          <a:cs typeface="+mn-cs"/>
                        </a:rPr>
                        <a:t>Week 1</a:t>
                      </a:r>
                    </a:p>
                  </a:txBody>
                  <a:tcPr anchor="ctr"/>
                </a:tc>
                <a:tc>
                  <a:txBody>
                    <a:bodyPr/>
                    <a:lstStyle/>
                    <a:p>
                      <a:pPr algn="ctr"/>
                      <a:r>
                        <a:rPr lang="nl-NL" sz="1200" b="1" kern="1200">
                          <a:solidFill>
                            <a:schemeClr val="bg1">
                              <a:lumMod val="85000"/>
                            </a:schemeClr>
                          </a:solidFill>
                          <a:latin typeface="+mn-lt"/>
                          <a:ea typeface="+mn-ea"/>
                          <a:cs typeface="+mn-cs"/>
                        </a:rPr>
                        <a:t>Week 2</a:t>
                      </a:r>
                    </a:p>
                  </a:txBody>
                  <a:tcPr anchor="ctr"/>
                </a:tc>
                <a:tc>
                  <a:txBody>
                    <a:bodyPr/>
                    <a:lstStyle/>
                    <a:p>
                      <a:pPr algn="ctr"/>
                      <a:r>
                        <a:rPr lang="nl-NL" sz="1200" b="1" kern="1200">
                          <a:solidFill>
                            <a:srgbClr val="00B050"/>
                          </a:solidFill>
                          <a:latin typeface="+mn-lt"/>
                          <a:ea typeface="+mn-ea"/>
                          <a:cs typeface="+mn-cs"/>
                        </a:rPr>
                        <a:t>Vakantie</a:t>
                      </a:r>
                    </a:p>
                  </a:txBody>
                  <a:tcPr anchor="ctr">
                    <a:solidFill>
                      <a:schemeClr val="accent1"/>
                    </a:solidFill>
                  </a:tcPr>
                </a:tc>
                <a:tc>
                  <a:txBody>
                    <a:bodyPr/>
                    <a:lstStyle/>
                    <a:p>
                      <a:pPr algn="ctr"/>
                      <a:r>
                        <a:rPr lang="nl-NL" sz="1200" b="1" kern="1200">
                          <a:solidFill>
                            <a:schemeClr val="tx1"/>
                          </a:solidFill>
                          <a:latin typeface="+mn-lt"/>
                          <a:ea typeface="+mn-ea"/>
                          <a:cs typeface="+mn-cs"/>
                        </a:rPr>
                        <a:t>Week 3</a:t>
                      </a:r>
                    </a:p>
                  </a:txBody>
                  <a:tcPr anchor="ctr"/>
                </a:tc>
                <a:tc>
                  <a:txBody>
                    <a:bodyPr/>
                    <a:lstStyle/>
                    <a:p>
                      <a:pPr algn="ctr"/>
                      <a:r>
                        <a:rPr lang="nl-NL" sz="1200" b="1" kern="1200">
                          <a:solidFill>
                            <a:schemeClr val="bg1">
                              <a:lumMod val="85000"/>
                            </a:schemeClr>
                          </a:solidFill>
                          <a:latin typeface="+mn-lt"/>
                          <a:ea typeface="+mn-ea"/>
                          <a:cs typeface="+mn-cs"/>
                        </a:rPr>
                        <a:t>Week 4</a:t>
                      </a:r>
                    </a:p>
                  </a:txBody>
                  <a:tcPr anchor="ctr"/>
                </a:tc>
                <a:tc>
                  <a:txBody>
                    <a:bodyPr/>
                    <a:lstStyle/>
                    <a:p>
                      <a:pPr algn="ctr"/>
                      <a:r>
                        <a:rPr lang="nl-NL" sz="1200">
                          <a:solidFill>
                            <a:schemeClr val="bg1">
                              <a:lumMod val="85000"/>
                            </a:schemeClr>
                          </a:solidFill>
                        </a:rPr>
                        <a:t>Week 5</a:t>
                      </a:r>
                    </a:p>
                  </a:txBody>
                  <a:tcPr anchor="ctr"/>
                </a:tc>
                <a:tc>
                  <a:txBody>
                    <a:bodyPr/>
                    <a:lstStyle/>
                    <a:p>
                      <a:pPr algn="ctr"/>
                      <a:r>
                        <a:rPr lang="nl-NL" sz="1200">
                          <a:solidFill>
                            <a:schemeClr val="bg1">
                              <a:lumMod val="85000"/>
                            </a:schemeClr>
                          </a:solidFill>
                        </a:rPr>
                        <a:t>Week 6</a:t>
                      </a:r>
                    </a:p>
                  </a:txBody>
                  <a:tcPr anchor="ctr"/>
                </a:tc>
                <a:tc>
                  <a:txBody>
                    <a:bodyPr/>
                    <a:lstStyle/>
                    <a:p>
                      <a:pPr algn="ctr"/>
                      <a:r>
                        <a:rPr lang="nl-NL" sz="1200">
                          <a:solidFill>
                            <a:schemeClr val="bg1">
                              <a:lumMod val="85000"/>
                            </a:schemeClr>
                          </a:solidFill>
                        </a:rPr>
                        <a:t>Week 7</a:t>
                      </a:r>
                    </a:p>
                  </a:txBody>
                  <a:tcPr anchor="ctr"/>
                </a:tc>
                <a:tc>
                  <a:txBody>
                    <a:bodyPr/>
                    <a:lstStyle/>
                    <a:p>
                      <a:pPr algn="ctr"/>
                      <a:r>
                        <a:rPr lang="nl-NL" sz="1200" b="1" kern="1200">
                          <a:solidFill>
                            <a:schemeClr val="bg2"/>
                          </a:solidFill>
                          <a:latin typeface="+mn-lt"/>
                          <a:ea typeface="+mn-ea"/>
                          <a:cs typeface="+mn-cs"/>
                        </a:rPr>
                        <a:t>Week 8</a:t>
                      </a:r>
                    </a:p>
                  </a:txBody>
                  <a:tcPr anchor="ctr"/>
                </a:tc>
                <a:tc>
                  <a:txBody>
                    <a:bodyPr/>
                    <a:lstStyle/>
                    <a:p>
                      <a:pPr algn="ctr"/>
                      <a:r>
                        <a:rPr lang="nl-NL" sz="1200">
                          <a:solidFill>
                            <a:schemeClr val="bg1">
                              <a:lumMod val="85000"/>
                            </a:schemeClr>
                          </a:solidFill>
                        </a:rPr>
                        <a:t>Week 9</a:t>
                      </a:r>
                    </a:p>
                  </a:txBody>
                  <a:tcPr anchor="ctr"/>
                </a:tc>
                <a:tc>
                  <a:txBody>
                    <a:bodyPr/>
                    <a:lstStyle/>
                    <a:p>
                      <a:pPr algn="ctr"/>
                      <a:r>
                        <a:rPr lang="nl-NL" sz="1200">
                          <a:solidFill>
                            <a:schemeClr val="bg1">
                              <a:lumMod val="85000"/>
                            </a:schemeClr>
                          </a:solidFill>
                        </a:rPr>
                        <a:t>Week 10</a:t>
                      </a:r>
                    </a:p>
                  </a:txBody>
                  <a:tcPr anchor="ctr"/>
                </a:tc>
                <a:extLst>
                  <a:ext uri="{0D108BD9-81ED-4DB2-BD59-A6C34878D82A}">
                    <a16:rowId xmlns:a16="http://schemas.microsoft.com/office/drawing/2014/main" val="3245624924"/>
                  </a:ext>
                </a:extLst>
              </a:tr>
            </a:tbl>
          </a:graphicData>
        </a:graphic>
      </p:graphicFrame>
      <p:pic>
        <p:nvPicPr>
          <p:cNvPr id="15" name="Afbeelding 14">
            <a:extLst>
              <a:ext uri="{FF2B5EF4-FFF2-40B4-BE49-F238E27FC236}">
                <a16:creationId xmlns:a16="http://schemas.microsoft.com/office/drawing/2014/main" id="{3C8AD9AC-786C-41FA-8D3C-1F579EA91858}"/>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b="15198"/>
          <a:stretch/>
        </p:blipFill>
        <p:spPr>
          <a:xfrm>
            <a:off x="7714458" y="1570005"/>
            <a:ext cx="836782" cy="709602"/>
          </a:xfrm>
          <a:prstGeom prst="rect">
            <a:avLst/>
          </a:prstGeom>
        </p:spPr>
      </p:pic>
      <p:pic>
        <p:nvPicPr>
          <p:cNvPr id="17" name="Afbeelding 16">
            <a:extLst>
              <a:ext uri="{FF2B5EF4-FFF2-40B4-BE49-F238E27FC236}">
                <a16:creationId xmlns:a16="http://schemas.microsoft.com/office/drawing/2014/main" id="{5AF66FF2-65B5-4E75-80FB-1AD095EE089C}"/>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b="16112"/>
          <a:stretch/>
        </p:blipFill>
        <p:spPr>
          <a:xfrm>
            <a:off x="896515" y="1736252"/>
            <a:ext cx="836782" cy="701959"/>
          </a:xfrm>
          <a:prstGeom prst="rect">
            <a:avLst/>
          </a:prstGeom>
        </p:spPr>
      </p:pic>
      <p:sp>
        <p:nvSpPr>
          <p:cNvPr id="18" name="Tijdelijke aanduiding voor inhoud 5">
            <a:extLst>
              <a:ext uri="{FF2B5EF4-FFF2-40B4-BE49-F238E27FC236}">
                <a16:creationId xmlns:a16="http://schemas.microsoft.com/office/drawing/2014/main" id="{D8729D5A-9FCE-424A-BA8D-CF5994EDB1B6}"/>
              </a:ext>
            </a:extLst>
          </p:cNvPr>
          <p:cNvSpPr txBox="1">
            <a:spLocks/>
          </p:cNvSpPr>
          <p:nvPr/>
        </p:nvSpPr>
        <p:spPr bwMode="auto">
          <a:xfrm>
            <a:off x="8733347" y="4128719"/>
            <a:ext cx="2562138" cy="203280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1" fontAlgn="base" hangingPunct="1">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base" latinLnBrk="0" hangingPunct="1">
              <a:lnSpc>
                <a:spcPct val="90000"/>
              </a:lnSpc>
              <a:spcBef>
                <a:spcPts val="1000"/>
              </a:spcBef>
              <a:spcAft>
                <a:spcPct val="0"/>
              </a:spcAft>
              <a:buClrTx/>
              <a:buSzTx/>
              <a:buFont typeface="Arial" charset="0"/>
              <a:buNone/>
              <a:tabLst/>
              <a:defRPr/>
            </a:pPr>
            <a:r>
              <a:rPr kumimoji="0" lang="nl-NL" sz="1400" b="1" i="0" u="none" strike="noStrike" kern="1200" cap="none" spc="0" normalizeH="0" baseline="0" noProof="0">
                <a:ln>
                  <a:noFill/>
                </a:ln>
                <a:solidFill>
                  <a:prstClr val="black"/>
                </a:solidFill>
                <a:effectLst/>
                <a:uLnTx/>
                <a:uFillTx/>
                <a:latin typeface="Calibri"/>
                <a:ea typeface="+mn-ea"/>
                <a:cs typeface="+mn-cs"/>
              </a:rPr>
              <a:t>IBS Toetsing</a:t>
            </a:r>
          </a:p>
          <a:p>
            <a:pPr marL="228600" marR="0" lvl="0" indent="-228600" algn="l" defTabSz="914400" rtl="0" eaLnBrk="1" fontAlgn="base" latinLnBrk="0" hangingPunct="1">
              <a:lnSpc>
                <a:spcPct val="90000"/>
              </a:lnSpc>
              <a:spcBef>
                <a:spcPts val="1000"/>
              </a:spcBef>
              <a:spcAft>
                <a:spcPct val="0"/>
              </a:spcAft>
              <a:buClrTx/>
              <a:buSzTx/>
              <a:buFont typeface="Wingdings" panose="05000000000000000000" pitchFamily="2" charset="2"/>
              <a:buChar char="ü"/>
              <a:tabLst/>
              <a:defRPr/>
            </a:pPr>
            <a:r>
              <a:rPr kumimoji="0" lang="nl-NL" sz="1400" b="0" i="0" u="none" strike="noStrike" kern="1200" cap="none" spc="0" normalizeH="0" baseline="0" noProof="0">
                <a:ln>
                  <a:noFill/>
                </a:ln>
                <a:solidFill>
                  <a:prstClr val="black"/>
                </a:solidFill>
                <a:effectLst/>
                <a:uLnTx/>
                <a:uFillTx/>
                <a:latin typeface="Calibri"/>
                <a:ea typeface="+mn-ea"/>
                <a:cs typeface="+mn-cs"/>
              </a:rPr>
              <a:t> Kennistoets</a:t>
            </a:r>
          </a:p>
          <a:p>
            <a:pPr marL="228600" marR="0" lvl="0" indent="-228600" algn="l" defTabSz="914400" rtl="0" eaLnBrk="1" fontAlgn="base" latinLnBrk="0" hangingPunct="1">
              <a:lnSpc>
                <a:spcPct val="90000"/>
              </a:lnSpc>
              <a:spcBef>
                <a:spcPts val="1000"/>
              </a:spcBef>
              <a:spcAft>
                <a:spcPct val="0"/>
              </a:spcAft>
              <a:buClrTx/>
              <a:buSzTx/>
              <a:buFont typeface="Wingdings" panose="05000000000000000000" pitchFamily="2" charset="2"/>
              <a:buChar char="ü"/>
              <a:tabLst/>
              <a:defRPr/>
            </a:pPr>
            <a:r>
              <a:rPr kumimoji="0" lang="nl-NL" sz="1400" b="0" i="0" u="none" strike="noStrike" kern="1200" cap="none" spc="0" normalizeH="0" baseline="0" noProof="0">
                <a:ln>
                  <a:noFill/>
                </a:ln>
                <a:solidFill>
                  <a:prstClr val="black"/>
                </a:solidFill>
                <a:effectLst/>
                <a:uLnTx/>
                <a:uFillTx/>
                <a:latin typeface="Calibri"/>
                <a:ea typeface="+mn-ea"/>
                <a:cs typeface="+mn-cs"/>
              </a:rPr>
              <a:t> Projectplan</a:t>
            </a:r>
          </a:p>
          <a:p>
            <a:pPr marL="228600" marR="0" lvl="0" indent="-228600" algn="l" defTabSz="914400" rtl="0" eaLnBrk="1" fontAlgn="base" latinLnBrk="0" hangingPunct="1">
              <a:lnSpc>
                <a:spcPct val="90000"/>
              </a:lnSpc>
              <a:spcBef>
                <a:spcPts val="1000"/>
              </a:spcBef>
              <a:spcAft>
                <a:spcPct val="0"/>
              </a:spcAft>
              <a:buClrTx/>
              <a:buSzTx/>
              <a:buFont typeface="Wingdings" panose="05000000000000000000" pitchFamily="2" charset="2"/>
              <a:buChar char="q"/>
              <a:tabLst/>
              <a:defRPr/>
            </a:pPr>
            <a:r>
              <a:rPr kumimoji="0" lang="nl-NL" sz="1400" b="0" i="0" u="none" strike="noStrike" kern="1200" cap="none" spc="0" normalizeH="0" baseline="0" noProof="0">
                <a:ln>
                  <a:noFill/>
                </a:ln>
                <a:solidFill>
                  <a:prstClr val="white">
                    <a:lumMod val="85000"/>
                  </a:prstClr>
                </a:solidFill>
                <a:effectLst/>
                <a:uLnTx/>
                <a:uFillTx/>
                <a:latin typeface="Calibri"/>
                <a:ea typeface="+mn-ea"/>
                <a:cs typeface="+mn-cs"/>
              </a:rPr>
              <a:t> Wensenkaart</a:t>
            </a:r>
          </a:p>
        </p:txBody>
      </p:sp>
      <p:pic>
        <p:nvPicPr>
          <p:cNvPr id="20" name="Afbeelding 19">
            <a:extLst>
              <a:ext uri="{FF2B5EF4-FFF2-40B4-BE49-F238E27FC236}">
                <a16:creationId xmlns:a16="http://schemas.microsoft.com/office/drawing/2014/main" id="{72ADD984-4BEC-4118-974C-4F5B62A33777}"/>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b="15580"/>
          <a:stretch/>
        </p:blipFill>
        <p:spPr>
          <a:xfrm>
            <a:off x="7714458" y="4128719"/>
            <a:ext cx="840560" cy="709602"/>
          </a:xfrm>
          <a:prstGeom prst="rect">
            <a:avLst/>
          </a:prstGeom>
        </p:spPr>
      </p:pic>
    </p:spTree>
    <p:extLst>
      <p:ext uri="{BB962C8B-B14F-4D97-AF65-F5344CB8AC3E}">
        <p14:creationId xmlns:p14="http://schemas.microsoft.com/office/powerpoint/2010/main" val="382745676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3D644F3-B042-47DA-9A1D-812A6004F047}"/>
              </a:ext>
            </a:extLst>
          </p:cNvPr>
          <p:cNvSpPr>
            <a:spLocks noGrp="1"/>
          </p:cNvSpPr>
          <p:nvPr>
            <p:ph type="title"/>
          </p:nvPr>
        </p:nvSpPr>
        <p:spPr>
          <a:xfrm>
            <a:off x="1309688" y="2508250"/>
            <a:ext cx="10515600" cy="1325563"/>
          </a:xfrm>
        </p:spPr>
        <p:txBody>
          <a:bodyPr/>
          <a:lstStyle/>
          <a:p>
            <a:r>
              <a:rPr lang="nl-NL" dirty="0"/>
              <a:t>Fijne middag nog! </a:t>
            </a:r>
          </a:p>
        </p:txBody>
      </p:sp>
    </p:spTree>
    <p:extLst>
      <p:ext uri="{BB962C8B-B14F-4D97-AF65-F5344CB8AC3E}">
        <p14:creationId xmlns:p14="http://schemas.microsoft.com/office/powerpoint/2010/main" val="34901090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D55E297-B7A2-4346-81B9-7E79D3FB7A68}"/>
              </a:ext>
            </a:extLst>
          </p:cNvPr>
          <p:cNvSpPr>
            <a:spLocks noGrp="1"/>
          </p:cNvSpPr>
          <p:nvPr>
            <p:ph type="title"/>
          </p:nvPr>
        </p:nvSpPr>
        <p:spPr/>
        <p:txBody>
          <a:bodyPr/>
          <a:lstStyle/>
          <a:p>
            <a:r>
              <a:rPr lang="nl-NL"/>
              <a:t>Werven van de juiste mensen voor jullie community</a:t>
            </a:r>
          </a:p>
        </p:txBody>
      </p:sp>
      <p:sp>
        <p:nvSpPr>
          <p:cNvPr id="3" name="Rechthoek 2">
            <a:extLst>
              <a:ext uri="{FF2B5EF4-FFF2-40B4-BE49-F238E27FC236}">
                <a16:creationId xmlns:a16="http://schemas.microsoft.com/office/drawing/2014/main" id="{69B2A8E3-B9F6-42EC-AF29-B990C987C96C}"/>
              </a:ext>
            </a:extLst>
          </p:cNvPr>
          <p:cNvSpPr/>
          <p:nvPr/>
        </p:nvSpPr>
        <p:spPr>
          <a:xfrm>
            <a:off x="5500547" y="2416473"/>
            <a:ext cx="3489610" cy="923330"/>
          </a:xfrm>
          <a:prstGeom prst="rect">
            <a:avLst/>
          </a:prstGeom>
          <a:noFill/>
        </p:spPr>
        <p:txBody>
          <a:bodyPr wrap="none" lIns="91440" tIns="45720" rIns="91440" bIns="45720">
            <a:spAutoFit/>
          </a:bodyPr>
          <a:lstStyle/>
          <a:p>
            <a:pPr algn="ctr"/>
            <a:r>
              <a:rPr lang="nl-NL" sz="5400" b="1">
                <a:ln w="22225">
                  <a:solidFill>
                    <a:schemeClr val="accent2"/>
                  </a:solidFill>
                  <a:prstDash val="solid"/>
                </a:ln>
                <a:solidFill>
                  <a:schemeClr val="accent2">
                    <a:lumMod val="40000"/>
                    <a:lumOff val="60000"/>
                  </a:schemeClr>
                </a:solidFill>
              </a:rPr>
              <a:t>D</a:t>
            </a:r>
            <a:r>
              <a:rPr lang="nl-NL" sz="5400" b="1" cap="none" spc="0">
                <a:ln w="22225">
                  <a:solidFill>
                    <a:schemeClr val="accent2"/>
                  </a:solidFill>
                  <a:prstDash val="solid"/>
                </a:ln>
                <a:solidFill>
                  <a:schemeClr val="accent2">
                    <a:lumMod val="40000"/>
                    <a:lumOff val="60000"/>
                  </a:schemeClr>
                </a:solidFill>
                <a:effectLst/>
              </a:rPr>
              <a:t>oelgroep?</a:t>
            </a:r>
          </a:p>
        </p:txBody>
      </p:sp>
      <p:sp>
        <p:nvSpPr>
          <p:cNvPr id="4" name="Rechthoek 3">
            <a:extLst>
              <a:ext uri="{FF2B5EF4-FFF2-40B4-BE49-F238E27FC236}">
                <a16:creationId xmlns:a16="http://schemas.microsoft.com/office/drawing/2014/main" id="{55322F6F-AC0F-4345-8D55-2F8B3A3FFC45}"/>
              </a:ext>
            </a:extLst>
          </p:cNvPr>
          <p:cNvSpPr/>
          <p:nvPr/>
        </p:nvSpPr>
        <p:spPr>
          <a:xfrm>
            <a:off x="1026840" y="3429000"/>
            <a:ext cx="7318928" cy="923330"/>
          </a:xfrm>
          <a:prstGeom prst="rect">
            <a:avLst/>
          </a:prstGeom>
          <a:noFill/>
        </p:spPr>
        <p:txBody>
          <a:bodyPr wrap="non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nl-NL" sz="5400" b="1" cap="none" spc="0">
                <a:ln/>
                <a:solidFill>
                  <a:schemeClr val="accent3"/>
                </a:solidFill>
                <a:effectLst/>
              </a:rPr>
              <a:t>Doel van de community?</a:t>
            </a:r>
          </a:p>
        </p:txBody>
      </p:sp>
      <p:sp>
        <p:nvSpPr>
          <p:cNvPr id="5" name="Rechthoek 4">
            <a:extLst>
              <a:ext uri="{FF2B5EF4-FFF2-40B4-BE49-F238E27FC236}">
                <a16:creationId xmlns:a16="http://schemas.microsoft.com/office/drawing/2014/main" id="{6C692680-DB6F-4514-AC3A-184A6DBB229B}"/>
              </a:ext>
            </a:extLst>
          </p:cNvPr>
          <p:cNvSpPr/>
          <p:nvPr/>
        </p:nvSpPr>
        <p:spPr>
          <a:xfrm>
            <a:off x="455167" y="2098179"/>
            <a:ext cx="4372865" cy="923330"/>
          </a:xfrm>
          <a:prstGeom prst="rect">
            <a:avLst/>
          </a:prstGeom>
          <a:noFill/>
        </p:spPr>
        <p:txBody>
          <a:bodyPr wrap="none" lIns="91440" tIns="45720" rIns="91440" bIns="45720">
            <a:spAutoFit/>
          </a:bodyPr>
          <a:lstStyle/>
          <a:p>
            <a:pPr algn="ctr"/>
            <a:r>
              <a:rPr lang="nl-NL" sz="5400" b="1" cap="none" spc="0">
                <a:ln w="12700">
                  <a:solidFill>
                    <a:schemeClr val="accent5"/>
                  </a:solidFill>
                  <a:prstDash val="solid"/>
                </a:ln>
                <a:pattFill prst="ltDnDiag">
                  <a:fgClr>
                    <a:schemeClr val="accent5">
                      <a:lumMod val="60000"/>
                      <a:lumOff val="40000"/>
                    </a:schemeClr>
                  </a:fgClr>
                  <a:bgClr>
                    <a:schemeClr val="bg1"/>
                  </a:bgClr>
                </a:pattFill>
                <a:effectLst/>
              </a:rPr>
              <a:t>Stakeholders? </a:t>
            </a:r>
          </a:p>
        </p:txBody>
      </p:sp>
      <p:sp>
        <p:nvSpPr>
          <p:cNvPr id="7" name="Rechthoek 6">
            <a:extLst>
              <a:ext uri="{FF2B5EF4-FFF2-40B4-BE49-F238E27FC236}">
                <a16:creationId xmlns:a16="http://schemas.microsoft.com/office/drawing/2014/main" id="{E170CACF-76B6-43A9-863C-7720ADB33EC5}"/>
              </a:ext>
            </a:extLst>
          </p:cNvPr>
          <p:cNvSpPr/>
          <p:nvPr/>
        </p:nvSpPr>
        <p:spPr>
          <a:xfrm>
            <a:off x="4143729" y="1229023"/>
            <a:ext cx="7593104" cy="923330"/>
          </a:xfrm>
          <a:prstGeom prst="rect">
            <a:avLst/>
          </a:prstGeom>
          <a:noFill/>
        </p:spPr>
        <p:txBody>
          <a:bodyPr wrap="none" lIns="91440" tIns="45720" rIns="91440" bIns="45720">
            <a:spAutoFit/>
          </a:bodyPr>
          <a:lstStyle/>
          <a:p>
            <a:pPr algn="ctr"/>
            <a:r>
              <a:rPr lang="nl-NL" sz="5400" b="1" cap="none" spc="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rPr>
              <a:t>Doel van de bijeenkomst?</a:t>
            </a:r>
          </a:p>
        </p:txBody>
      </p:sp>
      <p:sp>
        <p:nvSpPr>
          <p:cNvPr id="8" name="Rechthoek 7">
            <a:extLst>
              <a:ext uri="{FF2B5EF4-FFF2-40B4-BE49-F238E27FC236}">
                <a16:creationId xmlns:a16="http://schemas.microsoft.com/office/drawing/2014/main" id="{E2ADDF96-807A-4ACC-A360-F28505ACEFC6}"/>
              </a:ext>
            </a:extLst>
          </p:cNvPr>
          <p:cNvSpPr/>
          <p:nvPr/>
        </p:nvSpPr>
        <p:spPr>
          <a:xfrm>
            <a:off x="2641599" y="4616450"/>
            <a:ext cx="8906862" cy="923330"/>
          </a:xfrm>
          <a:prstGeom prst="rect">
            <a:avLst/>
          </a:prstGeom>
          <a:noFill/>
        </p:spPr>
        <p:txBody>
          <a:bodyPr wrap="none" lIns="91440" tIns="45720" rIns="91440" bIns="45720">
            <a:spAutoFit/>
          </a:bodyPr>
          <a:lstStyle/>
          <a:p>
            <a:pPr algn="ctr"/>
            <a:r>
              <a:rPr lang="nl-NL" sz="5400" b="0" cap="none" spc="0">
                <a:ln w="0"/>
                <a:solidFill>
                  <a:schemeClr val="accent1"/>
                </a:solidFill>
                <a:effectLst>
                  <a:outerShdw blurRad="38100" dist="25400" dir="5400000" algn="ctr" rotWithShape="0">
                    <a:srgbClr val="6E747A">
                      <a:alpha val="43000"/>
                    </a:srgbClr>
                  </a:outerShdw>
                </a:effectLst>
              </a:rPr>
              <a:t>Sluit dat nog aan bij opdracht? </a:t>
            </a:r>
          </a:p>
        </p:txBody>
      </p:sp>
    </p:spTree>
    <p:extLst>
      <p:ext uri="{BB962C8B-B14F-4D97-AF65-F5344CB8AC3E}">
        <p14:creationId xmlns:p14="http://schemas.microsoft.com/office/powerpoint/2010/main" val="22738110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7" grpId="0"/>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8E154B6-1372-4ECA-BB48-649C77FFA8A0}"/>
              </a:ext>
            </a:extLst>
          </p:cNvPr>
          <p:cNvSpPr>
            <a:spLocks noGrp="1"/>
          </p:cNvSpPr>
          <p:nvPr>
            <p:ph type="title"/>
          </p:nvPr>
        </p:nvSpPr>
        <p:spPr>
          <a:xfrm>
            <a:off x="431800" y="365287"/>
            <a:ext cx="10515600" cy="1325563"/>
          </a:xfrm>
        </p:spPr>
        <p:txBody>
          <a:bodyPr/>
          <a:lstStyle/>
          <a:p>
            <a:r>
              <a:rPr lang="nl-NL"/>
              <a:t>Vandaag </a:t>
            </a:r>
          </a:p>
        </p:txBody>
      </p:sp>
      <p:graphicFrame>
        <p:nvGraphicFramePr>
          <p:cNvPr id="3" name="Diagram 2">
            <a:extLst>
              <a:ext uri="{FF2B5EF4-FFF2-40B4-BE49-F238E27FC236}">
                <a16:creationId xmlns:a16="http://schemas.microsoft.com/office/drawing/2014/main" id="{93EE7073-D487-4EA2-A5EB-FC1163F6DBE9}"/>
              </a:ext>
            </a:extLst>
          </p:cNvPr>
          <p:cNvGraphicFramePr/>
          <p:nvPr>
            <p:extLst>
              <p:ext uri="{D42A27DB-BD31-4B8C-83A1-F6EECF244321}">
                <p14:modId xmlns:p14="http://schemas.microsoft.com/office/powerpoint/2010/main" val="2214771587"/>
              </p:ext>
            </p:extLst>
          </p:nvPr>
        </p:nvGraphicFramePr>
        <p:xfrm>
          <a:off x="762000" y="1314134"/>
          <a:ext cx="6604000" cy="422973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Rechthoek 3">
            <a:extLst>
              <a:ext uri="{FF2B5EF4-FFF2-40B4-BE49-F238E27FC236}">
                <a16:creationId xmlns:a16="http://schemas.microsoft.com/office/drawing/2014/main" id="{925852DC-B7EE-4C46-9247-6416118D665E}"/>
              </a:ext>
            </a:extLst>
          </p:cNvPr>
          <p:cNvSpPr/>
          <p:nvPr/>
        </p:nvSpPr>
        <p:spPr>
          <a:xfrm>
            <a:off x="7965907" y="2551836"/>
            <a:ext cx="3451393" cy="1754326"/>
          </a:xfrm>
          <a:prstGeom prst="rect">
            <a:avLst/>
          </a:prstGeom>
          <a:noFill/>
        </p:spPr>
        <p:txBody>
          <a:bodyPr wrap="none" lIns="91440" tIns="45720" rIns="91440" bIns="45720">
            <a:spAutoFit/>
          </a:bodyPr>
          <a:lstStyle/>
          <a:p>
            <a:pPr algn="ctr"/>
            <a:r>
              <a:rPr lang="nl-NL" sz="5400" b="1" cap="none" spc="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Duurzame </a:t>
            </a:r>
          </a:p>
          <a:p>
            <a:pPr algn="ctr"/>
            <a:r>
              <a:rPr lang="nl-NL" sz="5400" b="1" cap="none" spc="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community</a:t>
            </a:r>
          </a:p>
        </p:txBody>
      </p:sp>
      <p:sp>
        <p:nvSpPr>
          <p:cNvPr id="5" name="Pijl: omlaag 4">
            <a:extLst>
              <a:ext uri="{FF2B5EF4-FFF2-40B4-BE49-F238E27FC236}">
                <a16:creationId xmlns:a16="http://schemas.microsoft.com/office/drawing/2014/main" id="{D4BDBEA1-C4CC-4114-8161-CE490D2808B9}"/>
              </a:ext>
            </a:extLst>
          </p:cNvPr>
          <p:cNvSpPr/>
          <p:nvPr/>
        </p:nvSpPr>
        <p:spPr>
          <a:xfrm>
            <a:off x="3613150" y="1104900"/>
            <a:ext cx="901700" cy="1228521"/>
          </a:xfrm>
          <a:prstGeom prst="downArrow">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7" name="Tekstvak 6">
            <a:extLst>
              <a:ext uri="{FF2B5EF4-FFF2-40B4-BE49-F238E27FC236}">
                <a16:creationId xmlns:a16="http://schemas.microsoft.com/office/drawing/2014/main" id="{CC01AFD8-0D74-452D-B429-4E21775277DF}"/>
              </a:ext>
            </a:extLst>
          </p:cNvPr>
          <p:cNvSpPr txBox="1"/>
          <p:nvPr/>
        </p:nvSpPr>
        <p:spPr>
          <a:xfrm>
            <a:off x="3724275" y="513292"/>
            <a:ext cx="6102350" cy="461665"/>
          </a:xfrm>
          <a:prstGeom prst="rect">
            <a:avLst/>
          </a:prstGeom>
          <a:noFill/>
        </p:spPr>
        <p:txBody>
          <a:bodyPr wrap="square">
            <a:spAutoFit/>
          </a:bodyPr>
          <a:lstStyle/>
          <a:p>
            <a:r>
              <a:rPr lang="nl-NL" sz="2400"/>
              <a:t>Werving van die doelgroep </a:t>
            </a:r>
          </a:p>
        </p:txBody>
      </p:sp>
      <p:sp>
        <p:nvSpPr>
          <p:cNvPr id="8" name="Pijl: omhoog 7">
            <a:extLst>
              <a:ext uri="{FF2B5EF4-FFF2-40B4-BE49-F238E27FC236}">
                <a16:creationId xmlns:a16="http://schemas.microsoft.com/office/drawing/2014/main" id="{00866FB6-52E9-4BFD-885E-D30008DD973E}"/>
              </a:ext>
            </a:extLst>
          </p:cNvPr>
          <p:cNvSpPr/>
          <p:nvPr/>
        </p:nvSpPr>
        <p:spPr>
          <a:xfrm>
            <a:off x="6007100" y="4432300"/>
            <a:ext cx="647700" cy="1111565"/>
          </a:xfrm>
          <a:prstGeom prst="upArrow">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9" name="Tekstvak 8">
            <a:extLst>
              <a:ext uri="{FF2B5EF4-FFF2-40B4-BE49-F238E27FC236}">
                <a16:creationId xmlns:a16="http://schemas.microsoft.com/office/drawing/2014/main" id="{ACA13C96-3AC0-4F97-8AB4-0834A0F79308}"/>
              </a:ext>
            </a:extLst>
          </p:cNvPr>
          <p:cNvSpPr txBox="1"/>
          <p:nvPr/>
        </p:nvSpPr>
        <p:spPr>
          <a:xfrm>
            <a:off x="6059402" y="5626730"/>
            <a:ext cx="6132598" cy="461665"/>
          </a:xfrm>
          <a:prstGeom prst="rect">
            <a:avLst/>
          </a:prstGeom>
          <a:noFill/>
        </p:spPr>
        <p:txBody>
          <a:bodyPr wrap="square" rtlCol="0">
            <a:spAutoFit/>
          </a:bodyPr>
          <a:lstStyle/>
          <a:p>
            <a:r>
              <a:rPr lang="nl-NL" sz="2400"/>
              <a:t>De opbouw van een succesvolle bijeenkomst</a:t>
            </a:r>
          </a:p>
        </p:txBody>
      </p:sp>
    </p:spTree>
    <p:extLst>
      <p:ext uri="{BB962C8B-B14F-4D97-AF65-F5344CB8AC3E}">
        <p14:creationId xmlns:p14="http://schemas.microsoft.com/office/powerpoint/2010/main" val="34074555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P spid="7" grpId="0"/>
      <p:bldP spid="8" grpId="0" animBg="1"/>
      <p:bldP spid="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717C5C3-B182-4C53-96FF-DE6F51DDA9C1}"/>
              </a:ext>
            </a:extLst>
          </p:cNvPr>
          <p:cNvSpPr>
            <a:spLocks noGrp="1"/>
          </p:cNvSpPr>
          <p:nvPr>
            <p:ph type="title"/>
          </p:nvPr>
        </p:nvSpPr>
        <p:spPr/>
        <p:txBody>
          <a:bodyPr/>
          <a:lstStyle/>
          <a:p>
            <a:r>
              <a:rPr lang="nl-NL"/>
              <a:t>LET OP</a:t>
            </a:r>
          </a:p>
        </p:txBody>
      </p:sp>
      <p:sp>
        <p:nvSpPr>
          <p:cNvPr id="3" name="Tekstvak 2">
            <a:extLst>
              <a:ext uri="{FF2B5EF4-FFF2-40B4-BE49-F238E27FC236}">
                <a16:creationId xmlns:a16="http://schemas.microsoft.com/office/drawing/2014/main" id="{54F8AF54-4335-4DD1-AE07-66925512BE2A}"/>
              </a:ext>
            </a:extLst>
          </p:cNvPr>
          <p:cNvSpPr txBox="1"/>
          <p:nvPr/>
        </p:nvSpPr>
        <p:spPr>
          <a:xfrm>
            <a:off x="838200" y="1550055"/>
            <a:ext cx="10934700" cy="5632311"/>
          </a:xfrm>
          <a:prstGeom prst="rect">
            <a:avLst/>
          </a:prstGeom>
          <a:noFill/>
        </p:spPr>
        <p:txBody>
          <a:bodyPr wrap="square" rtlCol="0">
            <a:spAutoFit/>
          </a:bodyPr>
          <a:lstStyle/>
          <a:p>
            <a:r>
              <a:rPr lang="nl-NL" sz="2400" b="1">
                <a:solidFill>
                  <a:schemeClr val="accent6"/>
                </a:solidFill>
              </a:rPr>
              <a:t>In deze en volgende week werken jullie  toe naar een communicatieplan voor de werving van deelnemers van de community. </a:t>
            </a:r>
          </a:p>
          <a:p>
            <a:endParaRPr lang="nl-NL" sz="2400"/>
          </a:p>
          <a:p>
            <a:r>
              <a:rPr lang="nl-NL" sz="2400"/>
              <a:t>Doelgroep, stakeholders, betrekken van mensen, motieven van mensen, werven, communiceren, belangen, participatie, een goede bijeenkomst; die info heb je daar allemaal voor nodig. Vrijdag dus meer info over het maken van dat communicatieplan. </a:t>
            </a:r>
          </a:p>
          <a:p>
            <a:endParaRPr lang="nl-NL" sz="2400"/>
          </a:p>
          <a:p>
            <a:r>
              <a:rPr lang="nl-NL" sz="2400"/>
              <a:t>In week 4 moet het communicatie plan en de voorlopige draaiboeken van de bijeenkomst af zijn.  Na akkoord van docenten sturen jullie dit naar de opdrachtgever voor overleg en akkoord. Pas dan kun je verder met de daadwerkelijke werving en voorbereiding. </a:t>
            </a:r>
          </a:p>
          <a:p>
            <a:endParaRPr lang="nl-NL" sz="1600"/>
          </a:p>
          <a:p>
            <a:endParaRPr lang="nl-NL" sz="1600"/>
          </a:p>
          <a:p>
            <a:endParaRPr lang="nl-NL" sz="1600"/>
          </a:p>
          <a:p>
            <a:endParaRPr lang="nl-NL" sz="1600"/>
          </a:p>
          <a:p>
            <a:endParaRPr lang="nl-NL" sz="1600"/>
          </a:p>
          <a:p>
            <a:endParaRPr lang="nl-NL" sz="1600"/>
          </a:p>
        </p:txBody>
      </p:sp>
    </p:spTree>
    <p:extLst>
      <p:ext uri="{BB962C8B-B14F-4D97-AF65-F5344CB8AC3E}">
        <p14:creationId xmlns:p14="http://schemas.microsoft.com/office/powerpoint/2010/main" val="11290232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F4E032D-E329-40F1-BA97-BA17900E4489}"/>
              </a:ext>
            </a:extLst>
          </p:cNvPr>
          <p:cNvSpPr>
            <a:spLocks noGrp="1"/>
          </p:cNvSpPr>
          <p:nvPr>
            <p:ph type="title"/>
          </p:nvPr>
        </p:nvSpPr>
        <p:spPr/>
        <p:txBody>
          <a:bodyPr/>
          <a:lstStyle/>
          <a:p>
            <a:r>
              <a:rPr lang="nl-NL"/>
              <a:t>Terug naar De Bijeenkomst</a:t>
            </a:r>
          </a:p>
        </p:txBody>
      </p:sp>
      <p:sp>
        <p:nvSpPr>
          <p:cNvPr id="4" name="Tekstvak 3">
            <a:extLst>
              <a:ext uri="{FF2B5EF4-FFF2-40B4-BE49-F238E27FC236}">
                <a16:creationId xmlns:a16="http://schemas.microsoft.com/office/drawing/2014/main" id="{C38D492D-27D4-4EBD-B72A-AACA234FE776}"/>
              </a:ext>
            </a:extLst>
          </p:cNvPr>
          <p:cNvSpPr txBox="1"/>
          <p:nvPr/>
        </p:nvSpPr>
        <p:spPr>
          <a:xfrm>
            <a:off x="2863850" y="3058418"/>
            <a:ext cx="7512050" cy="1938992"/>
          </a:xfrm>
          <a:prstGeom prst="rect">
            <a:avLst/>
          </a:prstGeom>
          <a:noFill/>
        </p:spPr>
        <p:txBody>
          <a:bodyPr wrap="square" rtlCol="0">
            <a:spAutoFit/>
          </a:bodyPr>
          <a:lstStyle/>
          <a:p>
            <a:pPr marL="342900" indent="-342900">
              <a:buFont typeface="Wingdings" panose="05000000000000000000" pitchFamily="2" charset="2"/>
              <a:buChar char="ü"/>
            </a:pPr>
            <a:r>
              <a:rPr lang="nl-NL" sz="2400"/>
              <a:t>Vorm sluit aan bij de doelgroep</a:t>
            </a:r>
          </a:p>
          <a:p>
            <a:pPr marL="342900" indent="-342900">
              <a:buFont typeface="Wingdings" panose="05000000000000000000" pitchFamily="2" charset="2"/>
              <a:buChar char="ü"/>
            </a:pPr>
            <a:r>
              <a:rPr lang="nl-NL" sz="2400"/>
              <a:t>Programma sluit aan bij de doelgroep</a:t>
            </a:r>
          </a:p>
          <a:p>
            <a:pPr marL="342900" indent="-342900">
              <a:buFont typeface="Wingdings" panose="05000000000000000000" pitchFamily="2" charset="2"/>
              <a:buChar char="ü"/>
            </a:pPr>
            <a:r>
              <a:rPr lang="nl-NL" sz="2400"/>
              <a:t>Programma sluit aan bij doel </a:t>
            </a:r>
          </a:p>
          <a:p>
            <a:pPr marL="342900" indent="-342900">
              <a:buFont typeface="Wingdings" panose="05000000000000000000" pitchFamily="2" charset="2"/>
              <a:buChar char="ü"/>
            </a:pPr>
            <a:r>
              <a:rPr lang="nl-NL" sz="2400"/>
              <a:t>Randvoorwaarden goed geregeld </a:t>
            </a:r>
          </a:p>
          <a:p>
            <a:pPr marL="342900" indent="-342900">
              <a:buFont typeface="Wingdings" panose="05000000000000000000" pitchFamily="2" charset="2"/>
              <a:buChar char="ü"/>
            </a:pPr>
            <a:r>
              <a:rPr lang="nl-NL" sz="2400"/>
              <a:t>Organisatie van de bijeenkomst goed geregeld </a:t>
            </a:r>
          </a:p>
        </p:txBody>
      </p:sp>
      <p:sp>
        <p:nvSpPr>
          <p:cNvPr id="6" name="Rechthoek 5">
            <a:extLst>
              <a:ext uri="{FF2B5EF4-FFF2-40B4-BE49-F238E27FC236}">
                <a16:creationId xmlns:a16="http://schemas.microsoft.com/office/drawing/2014/main" id="{FAC23EB1-2B4F-4BBC-A4EF-48015F926CB3}"/>
              </a:ext>
            </a:extLst>
          </p:cNvPr>
          <p:cNvSpPr/>
          <p:nvPr/>
        </p:nvSpPr>
        <p:spPr>
          <a:xfrm>
            <a:off x="838200" y="1605558"/>
            <a:ext cx="3249416" cy="923330"/>
          </a:xfrm>
          <a:prstGeom prst="rect">
            <a:avLst/>
          </a:prstGeom>
          <a:noFill/>
        </p:spPr>
        <p:txBody>
          <a:bodyPr wrap="none" lIns="91440" tIns="45720" rIns="91440" bIns="45720">
            <a:spAutoFit/>
          </a:bodyPr>
          <a:lstStyle/>
          <a:p>
            <a:r>
              <a:rPr lang="nl-NL" sz="5400" b="1">
                <a:ln w="22225">
                  <a:solidFill>
                    <a:schemeClr val="accent2"/>
                  </a:solidFill>
                  <a:prstDash val="solid"/>
                </a:ln>
                <a:solidFill>
                  <a:schemeClr val="accent2">
                    <a:lumMod val="40000"/>
                    <a:lumOff val="60000"/>
                  </a:schemeClr>
                </a:solidFill>
              </a:rPr>
              <a:t>Live event </a:t>
            </a:r>
          </a:p>
        </p:txBody>
      </p:sp>
      <p:sp>
        <p:nvSpPr>
          <p:cNvPr id="7" name="Rechthoek 6">
            <a:extLst>
              <a:ext uri="{FF2B5EF4-FFF2-40B4-BE49-F238E27FC236}">
                <a16:creationId xmlns:a16="http://schemas.microsoft.com/office/drawing/2014/main" id="{C1B143ED-8B23-4F51-8AEA-7BF954C4E5EF}"/>
              </a:ext>
            </a:extLst>
          </p:cNvPr>
          <p:cNvSpPr/>
          <p:nvPr/>
        </p:nvSpPr>
        <p:spPr>
          <a:xfrm>
            <a:off x="7336546" y="1605558"/>
            <a:ext cx="4017254" cy="923330"/>
          </a:xfrm>
          <a:prstGeom prst="rect">
            <a:avLst/>
          </a:prstGeom>
          <a:noFill/>
        </p:spPr>
        <p:txBody>
          <a:bodyPr wrap="none" lIns="91440" tIns="45720" rIns="91440" bIns="45720">
            <a:spAutoFit/>
          </a:bodyPr>
          <a:lstStyle/>
          <a:p>
            <a:pPr algn="ctr"/>
            <a:r>
              <a:rPr lang="nl-NL" sz="5400" b="1" cap="none" spc="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rPr>
              <a:t>Online event </a:t>
            </a:r>
          </a:p>
        </p:txBody>
      </p:sp>
    </p:spTree>
    <p:extLst>
      <p:ext uri="{BB962C8B-B14F-4D97-AF65-F5344CB8AC3E}">
        <p14:creationId xmlns:p14="http://schemas.microsoft.com/office/powerpoint/2010/main" val="6901141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627BD7C-BDBA-4451-A282-3FEB30DB4B1F}"/>
              </a:ext>
            </a:extLst>
          </p:cNvPr>
          <p:cNvSpPr>
            <a:spLocks noGrp="1"/>
          </p:cNvSpPr>
          <p:nvPr>
            <p:ph type="title"/>
          </p:nvPr>
        </p:nvSpPr>
        <p:spPr/>
        <p:txBody>
          <a:bodyPr/>
          <a:lstStyle/>
          <a:p>
            <a:r>
              <a:rPr lang="nl-NL"/>
              <a:t>Een succesvolle bijeenkomst: het programma </a:t>
            </a:r>
          </a:p>
        </p:txBody>
      </p:sp>
      <p:sp>
        <p:nvSpPr>
          <p:cNvPr id="5" name="Tekstvak 4">
            <a:extLst>
              <a:ext uri="{FF2B5EF4-FFF2-40B4-BE49-F238E27FC236}">
                <a16:creationId xmlns:a16="http://schemas.microsoft.com/office/drawing/2014/main" id="{020B55E3-3A18-4305-B04C-4ABCD279A1FC}"/>
              </a:ext>
            </a:extLst>
          </p:cNvPr>
          <p:cNvSpPr txBox="1"/>
          <p:nvPr/>
        </p:nvSpPr>
        <p:spPr>
          <a:xfrm>
            <a:off x="990600" y="1816100"/>
            <a:ext cx="4927600" cy="523220"/>
          </a:xfrm>
          <a:prstGeom prst="rect">
            <a:avLst/>
          </a:prstGeom>
          <a:noFill/>
        </p:spPr>
        <p:txBody>
          <a:bodyPr wrap="square" rtlCol="0">
            <a:spAutoFit/>
          </a:bodyPr>
          <a:lstStyle/>
          <a:p>
            <a:r>
              <a:rPr lang="nl-NL" sz="2800"/>
              <a:t>Ritme van het programma </a:t>
            </a:r>
          </a:p>
        </p:txBody>
      </p:sp>
      <p:sp>
        <p:nvSpPr>
          <p:cNvPr id="6" name="Vrije vorm: vorm 5">
            <a:extLst>
              <a:ext uri="{FF2B5EF4-FFF2-40B4-BE49-F238E27FC236}">
                <a16:creationId xmlns:a16="http://schemas.microsoft.com/office/drawing/2014/main" id="{15CEA869-0CEC-4EE4-AF5D-AD0B7033142D}"/>
              </a:ext>
            </a:extLst>
          </p:cNvPr>
          <p:cNvSpPr/>
          <p:nvPr/>
        </p:nvSpPr>
        <p:spPr>
          <a:xfrm>
            <a:off x="1162050" y="2718456"/>
            <a:ext cx="8890000" cy="1701800"/>
          </a:xfrm>
          <a:custGeom>
            <a:avLst/>
            <a:gdLst>
              <a:gd name="connsiteX0" fmla="*/ 0 w 8890000"/>
              <a:gd name="connsiteY0" fmla="*/ 825500 h 1701800"/>
              <a:gd name="connsiteX1" fmla="*/ 139700 w 8890000"/>
              <a:gd name="connsiteY1" fmla="*/ 787400 h 1701800"/>
              <a:gd name="connsiteX2" fmla="*/ 177800 w 8890000"/>
              <a:gd name="connsiteY2" fmla="*/ 774700 h 1701800"/>
              <a:gd name="connsiteX3" fmla="*/ 241300 w 8890000"/>
              <a:gd name="connsiteY3" fmla="*/ 762000 h 1701800"/>
              <a:gd name="connsiteX4" fmla="*/ 292100 w 8890000"/>
              <a:gd name="connsiteY4" fmla="*/ 749300 h 1701800"/>
              <a:gd name="connsiteX5" fmla="*/ 431800 w 8890000"/>
              <a:gd name="connsiteY5" fmla="*/ 736600 h 1701800"/>
              <a:gd name="connsiteX6" fmla="*/ 749300 w 8890000"/>
              <a:gd name="connsiteY6" fmla="*/ 736600 h 1701800"/>
              <a:gd name="connsiteX7" fmla="*/ 825500 w 8890000"/>
              <a:gd name="connsiteY7" fmla="*/ 787400 h 1701800"/>
              <a:gd name="connsiteX8" fmla="*/ 850900 w 8890000"/>
              <a:gd name="connsiteY8" fmla="*/ 825500 h 1701800"/>
              <a:gd name="connsiteX9" fmla="*/ 889000 w 8890000"/>
              <a:gd name="connsiteY9" fmla="*/ 850900 h 1701800"/>
              <a:gd name="connsiteX10" fmla="*/ 939800 w 8890000"/>
              <a:gd name="connsiteY10" fmla="*/ 927100 h 1701800"/>
              <a:gd name="connsiteX11" fmla="*/ 952500 w 8890000"/>
              <a:gd name="connsiteY11" fmla="*/ 965200 h 1701800"/>
              <a:gd name="connsiteX12" fmla="*/ 990600 w 8890000"/>
              <a:gd name="connsiteY12" fmla="*/ 990600 h 1701800"/>
              <a:gd name="connsiteX13" fmla="*/ 1092200 w 8890000"/>
              <a:gd name="connsiteY13" fmla="*/ 1104900 h 1701800"/>
              <a:gd name="connsiteX14" fmla="*/ 1168400 w 8890000"/>
              <a:gd name="connsiteY14" fmla="*/ 1168400 h 1701800"/>
              <a:gd name="connsiteX15" fmla="*/ 1206500 w 8890000"/>
              <a:gd name="connsiteY15" fmla="*/ 1244600 h 1701800"/>
              <a:gd name="connsiteX16" fmla="*/ 1282700 w 8890000"/>
              <a:gd name="connsiteY16" fmla="*/ 1308100 h 1701800"/>
              <a:gd name="connsiteX17" fmla="*/ 1346200 w 8890000"/>
              <a:gd name="connsiteY17" fmla="*/ 1371600 h 1701800"/>
              <a:gd name="connsiteX18" fmla="*/ 1422400 w 8890000"/>
              <a:gd name="connsiteY18" fmla="*/ 1435100 h 1701800"/>
              <a:gd name="connsiteX19" fmla="*/ 1485900 w 8890000"/>
              <a:gd name="connsiteY19" fmla="*/ 1498600 h 1701800"/>
              <a:gd name="connsiteX20" fmla="*/ 1511300 w 8890000"/>
              <a:gd name="connsiteY20" fmla="*/ 1536700 h 1701800"/>
              <a:gd name="connsiteX21" fmla="*/ 1587500 w 8890000"/>
              <a:gd name="connsiteY21" fmla="*/ 1600200 h 1701800"/>
              <a:gd name="connsiteX22" fmla="*/ 1625600 w 8890000"/>
              <a:gd name="connsiteY22" fmla="*/ 1612900 h 1701800"/>
              <a:gd name="connsiteX23" fmla="*/ 2133600 w 8890000"/>
              <a:gd name="connsiteY23" fmla="*/ 1600200 h 1701800"/>
              <a:gd name="connsiteX24" fmla="*/ 2209800 w 8890000"/>
              <a:gd name="connsiteY24" fmla="*/ 1549400 h 1701800"/>
              <a:gd name="connsiteX25" fmla="*/ 2298700 w 8890000"/>
              <a:gd name="connsiteY25" fmla="*/ 1473200 h 1701800"/>
              <a:gd name="connsiteX26" fmla="*/ 2349500 w 8890000"/>
              <a:gd name="connsiteY26" fmla="*/ 1422400 h 1701800"/>
              <a:gd name="connsiteX27" fmla="*/ 2400300 w 8890000"/>
              <a:gd name="connsiteY27" fmla="*/ 1384300 h 1701800"/>
              <a:gd name="connsiteX28" fmla="*/ 2451100 w 8890000"/>
              <a:gd name="connsiteY28" fmla="*/ 1333500 h 1701800"/>
              <a:gd name="connsiteX29" fmla="*/ 2489200 w 8890000"/>
              <a:gd name="connsiteY29" fmla="*/ 1308100 h 1701800"/>
              <a:gd name="connsiteX30" fmla="*/ 2565400 w 8890000"/>
              <a:gd name="connsiteY30" fmla="*/ 1244600 h 1701800"/>
              <a:gd name="connsiteX31" fmla="*/ 2628900 w 8890000"/>
              <a:gd name="connsiteY31" fmla="*/ 1181100 h 1701800"/>
              <a:gd name="connsiteX32" fmla="*/ 2667000 w 8890000"/>
              <a:gd name="connsiteY32" fmla="*/ 1143000 h 1701800"/>
              <a:gd name="connsiteX33" fmla="*/ 2743200 w 8890000"/>
              <a:gd name="connsiteY33" fmla="*/ 1092200 h 1701800"/>
              <a:gd name="connsiteX34" fmla="*/ 2819400 w 8890000"/>
              <a:gd name="connsiteY34" fmla="*/ 1016000 h 1701800"/>
              <a:gd name="connsiteX35" fmla="*/ 2857500 w 8890000"/>
              <a:gd name="connsiteY35" fmla="*/ 990600 h 1701800"/>
              <a:gd name="connsiteX36" fmla="*/ 2933700 w 8890000"/>
              <a:gd name="connsiteY36" fmla="*/ 914400 h 1701800"/>
              <a:gd name="connsiteX37" fmla="*/ 3048000 w 8890000"/>
              <a:gd name="connsiteY37" fmla="*/ 876300 h 1701800"/>
              <a:gd name="connsiteX38" fmla="*/ 3086100 w 8890000"/>
              <a:gd name="connsiteY38" fmla="*/ 863600 h 1701800"/>
              <a:gd name="connsiteX39" fmla="*/ 3149600 w 8890000"/>
              <a:gd name="connsiteY39" fmla="*/ 876300 h 1701800"/>
              <a:gd name="connsiteX40" fmla="*/ 3175000 w 8890000"/>
              <a:gd name="connsiteY40" fmla="*/ 914400 h 1701800"/>
              <a:gd name="connsiteX41" fmla="*/ 3213100 w 8890000"/>
              <a:gd name="connsiteY41" fmla="*/ 927100 h 1701800"/>
              <a:gd name="connsiteX42" fmla="*/ 3263900 w 8890000"/>
              <a:gd name="connsiteY42" fmla="*/ 1003300 h 1701800"/>
              <a:gd name="connsiteX43" fmla="*/ 3302000 w 8890000"/>
              <a:gd name="connsiteY43" fmla="*/ 1041400 h 1701800"/>
              <a:gd name="connsiteX44" fmla="*/ 3327400 w 8890000"/>
              <a:gd name="connsiteY44" fmla="*/ 1117600 h 1701800"/>
              <a:gd name="connsiteX45" fmla="*/ 3378200 w 8890000"/>
              <a:gd name="connsiteY45" fmla="*/ 1193800 h 1701800"/>
              <a:gd name="connsiteX46" fmla="*/ 3390900 w 8890000"/>
              <a:gd name="connsiteY46" fmla="*/ 1231900 h 1701800"/>
              <a:gd name="connsiteX47" fmla="*/ 3403600 w 8890000"/>
              <a:gd name="connsiteY47" fmla="*/ 1282700 h 1701800"/>
              <a:gd name="connsiteX48" fmla="*/ 3441700 w 8890000"/>
              <a:gd name="connsiteY48" fmla="*/ 1308100 h 1701800"/>
              <a:gd name="connsiteX49" fmla="*/ 3467100 w 8890000"/>
              <a:gd name="connsiteY49" fmla="*/ 1384300 h 1701800"/>
              <a:gd name="connsiteX50" fmla="*/ 3505200 w 8890000"/>
              <a:gd name="connsiteY50" fmla="*/ 1422400 h 1701800"/>
              <a:gd name="connsiteX51" fmla="*/ 3556000 w 8890000"/>
              <a:gd name="connsiteY51" fmla="*/ 1498600 h 1701800"/>
              <a:gd name="connsiteX52" fmla="*/ 3632200 w 8890000"/>
              <a:gd name="connsiteY52" fmla="*/ 1562100 h 1701800"/>
              <a:gd name="connsiteX53" fmla="*/ 3746500 w 8890000"/>
              <a:gd name="connsiteY53" fmla="*/ 1651000 h 1701800"/>
              <a:gd name="connsiteX54" fmla="*/ 3810000 w 8890000"/>
              <a:gd name="connsiteY54" fmla="*/ 1689100 h 1701800"/>
              <a:gd name="connsiteX55" fmla="*/ 3898900 w 8890000"/>
              <a:gd name="connsiteY55" fmla="*/ 1701800 h 1701800"/>
              <a:gd name="connsiteX56" fmla="*/ 4178300 w 8890000"/>
              <a:gd name="connsiteY56" fmla="*/ 1689100 h 1701800"/>
              <a:gd name="connsiteX57" fmla="*/ 4216400 w 8890000"/>
              <a:gd name="connsiteY57" fmla="*/ 1663700 h 1701800"/>
              <a:gd name="connsiteX58" fmla="*/ 4254500 w 8890000"/>
              <a:gd name="connsiteY58" fmla="*/ 1651000 h 1701800"/>
              <a:gd name="connsiteX59" fmla="*/ 4330700 w 8890000"/>
              <a:gd name="connsiteY59" fmla="*/ 1574800 h 1701800"/>
              <a:gd name="connsiteX60" fmla="*/ 4368800 w 8890000"/>
              <a:gd name="connsiteY60" fmla="*/ 1536700 h 1701800"/>
              <a:gd name="connsiteX61" fmla="*/ 4406900 w 8890000"/>
              <a:gd name="connsiteY61" fmla="*/ 1511300 h 1701800"/>
              <a:gd name="connsiteX62" fmla="*/ 4470400 w 8890000"/>
              <a:gd name="connsiteY62" fmla="*/ 1435100 h 1701800"/>
              <a:gd name="connsiteX63" fmla="*/ 4559300 w 8890000"/>
              <a:gd name="connsiteY63" fmla="*/ 1333500 h 1701800"/>
              <a:gd name="connsiteX64" fmla="*/ 4622800 w 8890000"/>
              <a:gd name="connsiteY64" fmla="*/ 1270000 h 1701800"/>
              <a:gd name="connsiteX65" fmla="*/ 4699000 w 8890000"/>
              <a:gd name="connsiteY65" fmla="*/ 1193800 h 1701800"/>
              <a:gd name="connsiteX66" fmla="*/ 4737100 w 8890000"/>
              <a:gd name="connsiteY66" fmla="*/ 1155700 h 1701800"/>
              <a:gd name="connsiteX67" fmla="*/ 4813300 w 8890000"/>
              <a:gd name="connsiteY67" fmla="*/ 1079500 h 1701800"/>
              <a:gd name="connsiteX68" fmla="*/ 4851400 w 8890000"/>
              <a:gd name="connsiteY68" fmla="*/ 1041400 h 1701800"/>
              <a:gd name="connsiteX69" fmla="*/ 4864100 w 8890000"/>
              <a:gd name="connsiteY69" fmla="*/ 1003300 h 1701800"/>
              <a:gd name="connsiteX70" fmla="*/ 4927600 w 8890000"/>
              <a:gd name="connsiteY70" fmla="*/ 927100 h 1701800"/>
              <a:gd name="connsiteX71" fmla="*/ 4978400 w 8890000"/>
              <a:gd name="connsiteY71" fmla="*/ 850900 h 1701800"/>
              <a:gd name="connsiteX72" fmla="*/ 5003800 w 8890000"/>
              <a:gd name="connsiteY72" fmla="*/ 812800 h 1701800"/>
              <a:gd name="connsiteX73" fmla="*/ 5080000 w 8890000"/>
              <a:gd name="connsiteY73" fmla="*/ 749300 h 1701800"/>
              <a:gd name="connsiteX74" fmla="*/ 5168900 w 8890000"/>
              <a:gd name="connsiteY74" fmla="*/ 635000 h 1701800"/>
              <a:gd name="connsiteX75" fmla="*/ 5207000 w 8890000"/>
              <a:gd name="connsiteY75" fmla="*/ 609600 h 1701800"/>
              <a:gd name="connsiteX76" fmla="*/ 5245100 w 8890000"/>
              <a:gd name="connsiteY76" fmla="*/ 571500 h 1701800"/>
              <a:gd name="connsiteX77" fmla="*/ 5321300 w 8890000"/>
              <a:gd name="connsiteY77" fmla="*/ 546100 h 1701800"/>
              <a:gd name="connsiteX78" fmla="*/ 5880100 w 8890000"/>
              <a:gd name="connsiteY78" fmla="*/ 558800 h 1701800"/>
              <a:gd name="connsiteX79" fmla="*/ 5905500 w 8890000"/>
              <a:gd name="connsiteY79" fmla="*/ 596900 h 1701800"/>
              <a:gd name="connsiteX80" fmla="*/ 5981700 w 8890000"/>
              <a:gd name="connsiteY80" fmla="*/ 647700 h 1701800"/>
              <a:gd name="connsiteX81" fmla="*/ 6057900 w 8890000"/>
              <a:gd name="connsiteY81" fmla="*/ 711200 h 1701800"/>
              <a:gd name="connsiteX82" fmla="*/ 6083300 w 8890000"/>
              <a:gd name="connsiteY82" fmla="*/ 749300 h 1701800"/>
              <a:gd name="connsiteX83" fmla="*/ 6261100 w 8890000"/>
              <a:gd name="connsiteY83" fmla="*/ 876300 h 1701800"/>
              <a:gd name="connsiteX84" fmla="*/ 6299200 w 8890000"/>
              <a:gd name="connsiteY84" fmla="*/ 901700 h 1701800"/>
              <a:gd name="connsiteX85" fmla="*/ 6337300 w 8890000"/>
              <a:gd name="connsiteY85" fmla="*/ 939800 h 1701800"/>
              <a:gd name="connsiteX86" fmla="*/ 6413500 w 8890000"/>
              <a:gd name="connsiteY86" fmla="*/ 990600 h 1701800"/>
              <a:gd name="connsiteX87" fmla="*/ 6438900 w 8890000"/>
              <a:gd name="connsiteY87" fmla="*/ 1028700 h 1701800"/>
              <a:gd name="connsiteX88" fmla="*/ 6515100 w 8890000"/>
              <a:gd name="connsiteY88" fmla="*/ 1079500 h 1701800"/>
              <a:gd name="connsiteX89" fmla="*/ 6553200 w 8890000"/>
              <a:gd name="connsiteY89" fmla="*/ 1104900 h 1701800"/>
              <a:gd name="connsiteX90" fmla="*/ 6667500 w 8890000"/>
              <a:gd name="connsiteY90" fmla="*/ 1219200 h 1701800"/>
              <a:gd name="connsiteX91" fmla="*/ 6705600 w 8890000"/>
              <a:gd name="connsiteY91" fmla="*/ 1257300 h 1701800"/>
              <a:gd name="connsiteX92" fmla="*/ 6769100 w 8890000"/>
              <a:gd name="connsiteY92" fmla="*/ 1320800 h 1701800"/>
              <a:gd name="connsiteX93" fmla="*/ 6794500 w 8890000"/>
              <a:gd name="connsiteY93" fmla="*/ 1371600 h 1701800"/>
              <a:gd name="connsiteX94" fmla="*/ 6819900 w 8890000"/>
              <a:gd name="connsiteY94" fmla="*/ 1447800 h 1701800"/>
              <a:gd name="connsiteX95" fmla="*/ 6908800 w 8890000"/>
              <a:gd name="connsiteY95" fmla="*/ 1536700 h 1701800"/>
              <a:gd name="connsiteX96" fmla="*/ 6946900 w 8890000"/>
              <a:gd name="connsiteY96" fmla="*/ 1574800 h 1701800"/>
              <a:gd name="connsiteX97" fmla="*/ 7035800 w 8890000"/>
              <a:gd name="connsiteY97" fmla="*/ 1612900 h 1701800"/>
              <a:gd name="connsiteX98" fmla="*/ 7124700 w 8890000"/>
              <a:gd name="connsiteY98" fmla="*/ 1676400 h 1701800"/>
              <a:gd name="connsiteX99" fmla="*/ 7518400 w 8890000"/>
              <a:gd name="connsiteY99" fmla="*/ 1663700 h 1701800"/>
              <a:gd name="connsiteX100" fmla="*/ 7569200 w 8890000"/>
              <a:gd name="connsiteY100" fmla="*/ 1625600 h 1701800"/>
              <a:gd name="connsiteX101" fmla="*/ 7632700 w 8890000"/>
              <a:gd name="connsiteY101" fmla="*/ 1600200 h 1701800"/>
              <a:gd name="connsiteX102" fmla="*/ 7721600 w 8890000"/>
              <a:gd name="connsiteY102" fmla="*/ 1524000 h 1701800"/>
              <a:gd name="connsiteX103" fmla="*/ 7759700 w 8890000"/>
              <a:gd name="connsiteY103" fmla="*/ 1485900 h 1701800"/>
              <a:gd name="connsiteX104" fmla="*/ 7797800 w 8890000"/>
              <a:gd name="connsiteY104" fmla="*/ 1460500 h 1701800"/>
              <a:gd name="connsiteX105" fmla="*/ 7835900 w 8890000"/>
              <a:gd name="connsiteY105" fmla="*/ 1409700 h 1701800"/>
              <a:gd name="connsiteX106" fmla="*/ 7874000 w 8890000"/>
              <a:gd name="connsiteY106" fmla="*/ 1371600 h 1701800"/>
              <a:gd name="connsiteX107" fmla="*/ 7899400 w 8890000"/>
              <a:gd name="connsiteY107" fmla="*/ 1320800 h 1701800"/>
              <a:gd name="connsiteX108" fmla="*/ 7962900 w 8890000"/>
              <a:gd name="connsiteY108" fmla="*/ 1231900 h 1701800"/>
              <a:gd name="connsiteX109" fmla="*/ 7975600 w 8890000"/>
              <a:gd name="connsiteY109" fmla="*/ 1193800 h 1701800"/>
              <a:gd name="connsiteX110" fmla="*/ 7988300 w 8890000"/>
              <a:gd name="connsiteY110" fmla="*/ 1143000 h 1701800"/>
              <a:gd name="connsiteX111" fmla="*/ 8039100 w 8890000"/>
              <a:gd name="connsiteY111" fmla="*/ 1066800 h 1701800"/>
              <a:gd name="connsiteX112" fmla="*/ 8102600 w 8890000"/>
              <a:gd name="connsiteY112" fmla="*/ 977900 h 1701800"/>
              <a:gd name="connsiteX113" fmla="*/ 8153400 w 8890000"/>
              <a:gd name="connsiteY113" fmla="*/ 901700 h 1701800"/>
              <a:gd name="connsiteX114" fmla="*/ 8204200 w 8890000"/>
              <a:gd name="connsiteY114" fmla="*/ 825500 h 1701800"/>
              <a:gd name="connsiteX115" fmla="*/ 8229600 w 8890000"/>
              <a:gd name="connsiteY115" fmla="*/ 787400 h 1701800"/>
              <a:gd name="connsiteX116" fmla="*/ 8280400 w 8890000"/>
              <a:gd name="connsiteY116" fmla="*/ 749300 h 1701800"/>
              <a:gd name="connsiteX117" fmla="*/ 8331200 w 8890000"/>
              <a:gd name="connsiteY117" fmla="*/ 660400 h 1701800"/>
              <a:gd name="connsiteX118" fmla="*/ 8382000 w 8890000"/>
              <a:gd name="connsiteY118" fmla="*/ 609600 h 1701800"/>
              <a:gd name="connsiteX119" fmla="*/ 8458200 w 8890000"/>
              <a:gd name="connsiteY119" fmla="*/ 546100 h 1701800"/>
              <a:gd name="connsiteX120" fmla="*/ 8496300 w 8890000"/>
              <a:gd name="connsiteY120" fmla="*/ 495300 h 1701800"/>
              <a:gd name="connsiteX121" fmla="*/ 8547100 w 8890000"/>
              <a:gd name="connsiteY121" fmla="*/ 419100 h 1701800"/>
              <a:gd name="connsiteX122" fmla="*/ 8610600 w 8890000"/>
              <a:gd name="connsiteY122" fmla="*/ 342900 h 1701800"/>
              <a:gd name="connsiteX123" fmla="*/ 8648700 w 8890000"/>
              <a:gd name="connsiteY123" fmla="*/ 304800 h 1701800"/>
              <a:gd name="connsiteX124" fmla="*/ 8674100 w 8890000"/>
              <a:gd name="connsiteY124" fmla="*/ 266700 h 1701800"/>
              <a:gd name="connsiteX125" fmla="*/ 8890000 w 8890000"/>
              <a:gd name="connsiteY125" fmla="*/ 12700 h 1701800"/>
              <a:gd name="connsiteX126" fmla="*/ 8890000 w 8890000"/>
              <a:gd name="connsiteY126" fmla="*/ 0 h 1701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Lst>
            <a:rect l="l" t="t" r="r" b="b"/>
            <a:pathLst>
              <a:path w="8890000" h="1701800">
                <a:moveTo>
                  <a:pt x="0" y="825500"/>
                </a:moveTo>
                <a:cubicBezTo>
                  <a:pt x="163474" y="771009"/>
                  <a:pt x="-3906" y="823302"/>
                  <a:pt x="139700" y="787400"/>
                </a:cubicBezTo>
                <a:cubicBezTo>
                  <a:pt x="152687" y="784153"/>
                  <a:pt x="164813" y="777947"/>
                  <a:pt x="177800" y="774700"/>
                </a:cubicBezTo>
                <a:cubicBezTo>
                  <a:pt x="198741" y="769465"/>
                  <a:pt x="220228" y="766683"/>
                  <a:pt x="241300" y="762000"/>
                </a:cubicBezTo>
                <a:cubicBezTo>
                  <a:pt x="258339" y="758214"/>
                  <a:pt x="274799" y="751607"/>
                  <a:pt x="292100" y="749300"/>
                </a:cubicBezTo>
                <a:cubicBezTo>
                  <a:pt x="338449" y="743120"/>
                  <a:pt x="385233" y="740833"/>
                  <a:pt x="431800" y="736600"/>
                </a:cubicBezTo>
                <a:cubicBezTo>
                  <a:pt x="547413" y="698062"/>
                  <a:pt x="532660" y="697914"/>
                  <a:pt x="749300" y="736600"/>
                </a:cubicBezTo>
                <a:cubicBezTo>
                  <a:pt x="779352" y="741966"/>
                  <a:pt x="825500" y="787400"/>
                  <a:pt x="825500" y="787400"/>
                </a:cubicBezTo>
                <a:cubicBezTo>
                  <a:pt x="833967" y="800100"/>
                  <a:pt x="840107" y="814707"/>
                  <a:pt x="850900" y="825500"/>
                </a:cubicBezTo>
                <a:cubicBezTo>
                  <a:pt x="861693" y="836293"/>
                  <a:pt x="878949" y="839413"/>
                  <a:pt x="889000" y="850900"/>
                </a:cubicBezTo>
                <a:cubicBezTo>
                  <a:pt x="909102" y="873874"/>
                  <a:pt x="930147" y="898140"/>
                  <a:pt x="939800" y="927100"/>
                </a:cubicBezTo>
                <a:cubicBezTo>
                  <a:pt x="944033" y="939800"/>
                  <a:pt x="944137" y="954747"/>
                  <a:pt x="952500" y="965200"/>
                </a:cubicBezTo>
                <a:cubicBezTo>
                  <a:pt x="962035" y="977119"/>
                  <a:pt x="977900" y="982133"/>
                  <a:pt x="990600" y="990600"/>
                </a:cubicBezTo>
                <a:cubicBezTo>
                  <a:pt x="1021139" y="1036409"/>
                  <a:pt x="1040004" y="1070103"/>
                  <a:pt x="1092200" y="1104900"/>
                </a:cubicBezTo>
                <a:cubicBezTo>
                  <a:pt x="1129662" y="1129875"/>
                  <a:pt x="1137842" y="1131730"/>
                  <a:pt x="1168400" y="1168400"/>
                </a:cubicBezTo>
                <a:cubicBezTo>
                  <a:pt x="1268318" y="1288301"/>
                  <a:pt x="1130130" y="1130044"/>
                  <a:pt x="1206500" y="1244600"/>
                </a:cubicBezTo>
                <a:cubicBezTo>
                  <a:pt x="1226057" y="1273936"/>
                  <a:pt x="1254587" y="1289358"/>
                  <a:pt x="1282700" y="1308100"/>
                </a:cubicBezTo>
                <a:cubicBezTo>
                  <a:pt x="1329267" y="1377950"/>
                  <a:pt x="1282700" y="1318683"/>
                  <a:pt x="1346200" y="1371600"/>
                </a:cubicBezTo>
                <a:cubicBezTo>
                  <a:pt x="1443986" y="1453088"/>
                  <a:pt x="1327805" y="1372037"/>
                  <a:pt x="1422400" y="1435100"/>
                </a:cubicBezTo>
                <a:cubicBezTo>
                  <a:pt x="1490133" y="1536700"/>
                  <a:pt x="1401233" y="1413933"/>
                  <a:pt x="1485900" y="1498600"/>
                </a:cubicBezTo>
                <a:cubicBezTo>
                  <a:pt x="1496693" y="1509393"/>
                  <a:pt x="1501529" y="1524974"/>
                  <a:pt x="1511300" y="1536700"/>
                </a:cubicBezTo>
                <a:cubicBezTo>
                  <a:pt x="1531362" y="1560775"/>
                  <a:pt x="1558957" y="1585929"/>
                  <a:pt x="1587500" y="1600200"/>
                </a:cubicBezTo>
                <a:cubicBezTo>
                  <a:pt x="1599474" y="1606187"/>
                  <a:pt x="1612900" y="1608667"/>
                  <a:pt x="1625600" y="1612900"/>
                </a:cubicBezTo>
                <a:lnTo>
                  <a:pt x="2133600" y="1600200"/>
                </a:lnTo>
                <a:cubicBezTo>
                  <a:pt x="2163948" y="1596901"/>
                  <a:pt x="2209800" y="1549400"/>
                  <a:pt x="2209800" y="1549400"/>
                </a:cubicBezTo>
                <a:cubicBezTo>
                  <a:pt x="2260550" y="1473275"/>
                  <a:pt x="2203259" y="1547432"/>
                  <a:pt x="2298700" y="1473200"/>
                </a:cubicBezTo>
                <a:cubicBezTo>
                  <a:pt x="2317603" y="1458498"/>
                  <a:pt x="2331478" y="1438169"/>
                  <a:pt x="2349500" y="1422400"/>
                </a:cubicBezTo>
                <a:cubicBezTo>
                  <a:pt x="2365430" y="1408462"/>
                  <a:pt x="2384370" y="1398238"/>
                  <a:pt x="2400300" y="1384300"/>
                </a:cubicBezTo>
                <a:cubicBezTo>
                  <a:pt x="2418322" y="1368531"/>
                  <a:pt x="2432918" y="1349085"/>
                  <a:pt x="2451100" y="1333500"/>
                </a:cubicBezTo>
                <a:cubicBezTo>
                  <a:pt x="2462689" y="1323567"/>
                  <a:pt x="2477474" y="1317871"/>
                  <a:pt x="2489200" y="1308100"/>
                </a:cubicBezTo>
                <a:cubicBezTo>
                  <a:pt x="2586986" y="1226612"/>
                  <a:pt x="2470805" y="1307663"/>
                  <a:pt x="2565400" y="1244600"/>
                </a:cubicBezTo>
                <a:cubicBezTo>
                  <a:pt x="2611967" y="1174750"/>
                  <a:pt x="2565400" y="1234017"/>
                  <a:pt x="2628900" y="1181100"/>
                </a:cubicBezTo>
                <a:cubicBezTo>
                  <a:pt x="2642698" y="1169602"/>
                  <a:pt x="2652823" y="1154027"/>
                  <a:pt x="2667000" y="1143000"/>
                </a:cubicBezTo>
                <a:cubicBezTo>
                  <a:pt x="2691097" y="1124258"/>
                  <a:pt x="2721614" y="1113786"/>
                  <a:pt x="2743200" y="1092200"/>
                </a:cubicBezTo>
                <a:cubicBezTo>
                  <a:pt x="2768600" y="1066800"/>
                  <a:pt x="2789512" y="1035925"/>
                  <a:pt x="2819400" y="1016000"/>
                </a:cubicBezTo>
                <a:cubicBezTo>
                  <a:pt x="2832100" y="1007533"/>
                  <a:pt x="2846092" y="1000741"/>
                  <a:pt x="2857500" y="990600"/>
                </a:cubicBezTo>
                <a:cubicBezTo>
                  <a:pt x="2884348" y="966735"/>
                  <a:pt x="2899622" y="925759"/>
                  <a:pt x="2933700" y="914400"/>
                </a:cubicBezTo>
                <a:lnTo>
                  <a:pt x="3048000" y="876300"/>
                </a:lnTo>
                <a:lnTo>
                  <a:pt x="3086100" y="863600"/>
                </a:lnTo>
                <a:cubicBezTo>
                  <a:pt x="3107267" y="867833"/>
                  <a:pt x="3130858" y="865590"/>
                  <a:pt x="3149600" y="876300"/>
                </a:cubicBezTo>
                <a:cubicBezTo>
                  <a:pt x="3162852" y="883873"/>
                  <a:pt x="3163081" y="904865"/>
                  <a:pt x="3175000" y="914400"/>
                </a:cubicBezTo>
                <a:cubicBezTo>
                  <a:pt x="3185453" y="922763"/>
                  <a:pt x="3200400" y="922867"/>
                  <a:pt x="3213100" y="927100"/>
                </a:cubicBezTo>
                <a:cubicBezTo>
                  <a:pt x="3334643" y="1048643"/>
                  <a:pt x="3190382" y="893022"/>
                  <a:pt x="3263900" y="1003300"/>
                </a:cubicBezTo>
                <a:cubicBezTo>
                  <a:pt x="3273863" y="1018244"/>
                  <a:pt x="3289300" y="1028700"/>
                  <a:pt x="3302000" y="1041400"/>
                </a:cubicBezTo>
                <a:cubicBezTo>
                  <a:pt x="3310467" y="1066800"/>
                  <a:pt x="3312548" y="1095323"/>
                  <a:pt x="3327400" y="1117600"/>
                </a:cubicBezTo>
                <a:cubicBezTo>
                  <a:pt x="3344333" y="1143000"/>
                  <a:pt x="3368547" y="1164840"/>
                  <a:pt x="3378200" y="1193800"/>
                </a:cubicBezTo>
                <a:cubicBezTo>
                  <a:pt x="3382433" y="1206500"/>
                  <a:pt x="3387222" y="1219028"/>
                  <a:pt x="3390900" y="1231900"/>
                </a:cubicBezTo>
                <a:cubicBezTo>
                  <a:pt x="3395695" y="1248683"/>
                  <a:pt x="3393918" y="1268177"/>
                  <a:pt x="3403600" y="1282700"/>
                </a:cubicBezTo>
                <a:cubicBezTo>
                  <a:pt x="3412067" y="1295400"/>
                  <a:pt x="3429000" y="1299633"/>
                  <a:pt x="3441700" y="1308100"/>
                </a:cubicBezTo>
                <a:cubicBezTo>
                  <a:pt x="3450167" y="1333500"/>
                  <a:pt x="3448168" y="1365368"/>
                  <a:pt x="3467100" y="1384300"/>
                </a:cubicBezTo>
                <a:cubicBezTo>
                  <a:pt x="3479800" y="1397000"/>
                  <a:pt x="3494173" y="1408223"/>
                  <a:pt x="3505200" y="1422400"/>
                </a:cubicBezTo>
                <a:cubicBezTo>
                  <a:pt x="3523942" y="1446497"/>
                  <a:pt x="3534414" y="1477014"/>
                  <a:pt x="3556000" y="1498600"/>
                </a:cubicBezTo>
                <a:cubicBezTo>
                  <a:pt x="3667310" y="1609910"/>
                  <a:pt x="3526112" y="1473693"/>
                  <a:pt x="3632200" y="1562100"/>
                </a:cubicBezTo>
                <a:cubicBezTo>
                  <a:pt x="3734139" y="1647049"/>
                  <a:pt x="3583539" y="1547297"/>
                  <a:pt x="3746500" y="1651000"/>
                </a:cubicBezTo>
                <a:cubicBezTo>
                  <a:pt x="3767325" y="1664252"/>
                  <a:pt x="3785564" y="1685609"/>
                  <a:pt x="3810000" y="1689100"/>
                </a:cubicBezTo>
                <a:lnTo>
                  <a:pt x="3898900" y="1701800"/>
                </a:lnTo>
                <a:cubicBezTo>
                  <a:pt x="3992033" y="1697567"/>
                  <a:pt x="4085735" y="1700208"/>
                  <a:pt x="4178300" y="1689100"/>
                </a:cubicBezTo>
                <a:cubicBezTo>
                  <a:pt x="4193455" y="1687281"/>
                  <a:pt x="4202748" y="1670526"/>
                  <a:pt x="4216400" y="1663700"/>
                </a:cubicBezTo>
                <a:cubicBezTo>
                  <a:pt x="4228374" y="1657713"/>
                  <a:pt x="4241800" y="1655233"/>
                  <a:pt x="4254500" y="1651000"/>
                </a:cubicBezTo>
                <a:lnTo>
                  <a:pt x="4330700" y="1574800"/>
                </a:lnTo>
                <a:cubicBezTo>
                  <a:pt x="4343400" y="1562100"/>
                  <a:pt x="4353856" y="1546663"/>
                  <a:pt x="4368800" y="1536700"/>
                </a:cubicBezTo>
                <a:lnTo>
                  <a:pt x="4406900" y="1511300"/>
                </a:lnTo>
                <a:cubicBezTo>
                  <a:pt x="4497664" y="1375154"/>
                  <a:pt x="4356317" y="1581779"/>
                  <a:pt x="4470400" y="1435100"/>
                </a:cubicBezTo>
                <a:cubicBezTo>
                  <a:pt x="4550182" y="1332523"/>
                  <a:pt x="4485542" y="1382672"/>
                  <a:pt x="4559300" y="1333500"/>
                </a:cubicBezTo>
                <a:cubicBezTo>
                  <a:pt x="4611639" y="1254991"/>
                  <a:pt x="4553527" y="1331576"/>
                  <a:pt x="4622800" y="1270000"/>
                </a:cubicBezTo>
                <a:cubicBezTo>
                  <a:pt x="4649648" y="1246135"/>
                  <a:pt x="4673600" y="1219200"/>
                  <a:pt x="4699000" y="1193800"/>
                </a:cubicBezTo>
                <a:lnTo>
                  <a:pt x="4737100" y="1155700"/>
                </a:lnTo>
                <a:lnTo>
                  <a:pt x="4813300" y="1079500"/>
                </a:lnTo>
                <a:lnTo>
                  <a:pt x="4851400" y="1041400"/>
                </a:lnTo>
                <a:cubicBezTo>
                  <a:pt x="4855633" y="1028700"/>
                  <a:pt x="4858113" y="1015274"/>
                  <a:pt x="4864100" y="1003300"/>
                </a:cubicBezTo>
                <a:cubicBezTo>
                  <a:pt x="4881781" y="967937"/>
                  <a:pt x="4899513" y="955187"/>
                  <a:pt x="4927600" y="927100"/>
                </a:cubicBezTo>
                <a:cubicBezTo>
                  <a:pt x="4949919" y="860143"/>
                  <a:pt x="4925549" y="914321"/>
                  <a:pt x="4978400" y="850900"/>
                </a:cubicBezTo>
                <a:cubicBezTo>
                  <a:pt x="4988171" y="839174"/>
                  <a:pt x="4993007" y="823593"/>
                  <a:pt x="5003800" y="812800"/>
                </a:cubicBezTo>
                <a:cubicBezTo>
                  <a:pt x="5077178" y="739422"/>
                  <a:pt x="5007180" y="842925"/>
                  <a:pt x="5080000" y="749300"/>
                </a:cubicBezTo>
                <a:cubicBezTo>
                  <a:pt x="5132170" y="682224"/>
                  <a:pt x="5114270" y="680525"/>
                  <a:pt x="5168900" y="635000"/>
                </a:cubicBezTo>
                <a:cubicBezTo>
                  <a:pt x="5180626" y="625229"/>
                  <a:pt x="5195274" y="619371"/>
                  <a:pt x="5207000" y="609600"/>
                </a:cubicBezTo>
                <a:cubicBezTo>
                  <a:pt x="5220798" y="598102"/>
                  <a:pt x="5229400" y="580222"/>
                  <a:pt x="5245100" y="571500"/>
                </a:cubicBezTo>
                <a:cubicBezTo>
                  <a:pt x="5268505" y="558497"/>
                  <a:pt x="5321300" y="546100"/>
                  <a:pt x="5321300" y="546100"/>
                </a:cubicBezTo>
                <a:cubicBezTo>
                  <a:pt x="5507567" y="550333"/>
                  <a:pt x="5694486" y="542660"/>
                  <a:pt x="5880100" y="558800"/>
                </a:cubicBezTo>
                <a:cubicBezTo>
                  <a:pt x="5895306" y="560122"/>
                  <a:pt x="5894013" y="586849"/>
                  <a:pt x="5905500" y="596900"/>
                </a:cubicBezTo>
                <a:cubicBezTo>
                  <a:pt x="5928474" y="617002"/>
                  <a:pt x="5960114" y="626114"/>
                  <a:pt x="5981700" y="647700"/>
                </a:cubicBezTo>
                <a:cubicBezTo>
                  <a:pt x="6030593" y="696593"/>
                  <a:pt x="6004856" y="675837"/>
                  <a:pt x="6057900" y="711200"/>
                </a:cubicBezTo>
                <a:cubicBezTo>
                  <a:pt x="6066367" y="723900"/>
                  <a:pt x="6071955" y="739089"/>
                  <a:pt x="6083300" y="749300"/>
                </a:cubicBezTo>
                <a:cubicBezTo>
                  <a:pt x="6128308" y="789807"/>
                  <a:pt x="6208096" y="840964"/>
                  <a:pt x="6261100" y="876300"/>
                </a:cubicBezTo>
                <a:cubicBezTo>
                  <a:pt x="6273800" y="884767"/>
                  <a:pt x="6288407" y="890907"/>
                  <a:pt x="6299200" y="901700"/>
                </a:cubicBezTo>
                <a:cubicBezTo>
                  <a:pt x="6311900" y="914400"/>
                  <a:pt x="6323123" y="928773"/>
                  <a:pt x="6337300" y="939800"/>
                </a:cubicBezTo>
                <a:cubicBezTo>
                  <a:pt x="6361397" y="958542"/>
                  <a:pt x="6413500" y="990600"/>
                  <a:pt x="6413500" y="990600"/>
                </a:cubicBezTo>
                <a:cubicBezTo>
                  <a:pt x="6421967" y="1003300"/>
                  <a:pt x="6427413" y="1018649"/>
                  <a:pt x="6438900" y="1028700"/>
                </a:cubicBezTo>
                <a:cubicBezTo>
                  <a:pt x="6461874" y="1048802"/>
                  <a:pt x="6489700" y="1062567"/>
                  <a:pt x="6515100" y="1079500"/>
                </a:cubicBezTo>
                <a:cubicBezTo>
                  <a:pt x="6527800" y="1087967"/>
                  <a:pt x="6542407" y="1094107"/>
                  <a:pt x="6553200" y="1104900"/>
                </a:cubicBezTo>
                <a:lnTo>
                  <a:pt x="6667500" y="1219200"/>
                </a:lnTo>
                <a:cubicBezTo>
                  <a:pt x="6680200" y="1231900"/>
                  <a:pt x="6695637" y="1242356"/>
                  <a:pt x="6705600" y="1257300"/>
                </a:cubicBezTo>
                <a:cubicBezTo>
                  <a:pt x="6739467" y="1308100"/>
                  <a:pt x="6718300" y="1286933"/>
                  <a:pt x="6769100" y="1320800"/>
                </a:cubicBezTo>
                <a:cubicBezTo>
                  <a:pt x="6777567" y="1337733"/>
                  <a:pt x="6787469" y="1354022"/>
                  <a:pt x="6794500" y="1371600"/>
                </a:cubicBezTo>
                <a:cubicBezTo>
                  <a:pt x="6804444" y="1396459"/>
                  <a:pt x="6800968" y="1428868"/>
                  <a:pt x="6819900" y="1447800"/>
                </a:cubicBezTo>
                <a:lnTo>
                  <a:pt x="6908800" y="1536700"/>
                </a:lnTo>
                <a:cubicBezTo>
                  <a:pt x="6921500" y="1549400"/>
                  <a:pt x="6929861" y="1569120"/>
                  <a:pt x="6946900" y="1574800"/>
                </a:cubicBezTo>
                <a:cubicBezTo>
                  <a:pt x="6989644" y="1589048"/>
                  <a:pt x="6991858" y="1587791"/>
                  <a:pt x="7035800" y="1612900"/>
                </a:cubicBezTo>
                <a:cubicBezTo>
                  <a:pt x="7061799" y="1627756"/>
                  <a:pt x="7102894" y="1660045"/>
                  <a:pt x="7124700" y="1676400"/>
                </a:cubicBezTo>
                <a:cubicBezTo>
                  <a:pt x="7255933" y="1672167"/>
                  <a:pt x="7387948" y="1678609"/>
                  <a:pt x="7518400" y="1663700"/>
                </a:cubicBezTo>
                <a:cubicBezTo>
                  <a:pt x="7539430" y="1661297"/>
                  <a:pt x="7550697" y="1635879"/>
                  <a:pt x="7569200" y="1625600"/>
                </a:cubicBezTo>
                <a:cubicBezTo>
                  <a:pt x="7589128" y="1614529"/>
                  <a:pt x="7611533" y="1608667"/>
                  <a:pt x="7632700" y="1600200"/>
                </a:cubicBezTo>
                <a:cubicBezTo>
                  <a:pt x="7785331" y="1447569"/>
                  <a:pt x="7605549" y="1620709"/>
                  <a:pt x="7721600" y="1524000"/>
                </a:cubicBezTo>
                <a:cubicBezTo>
                  <a:pt x="7735398" y="1512502"/>
                  <a:pt x="7745902" y="1497398"/>
                  <a:pt x="7759700" y="1485900"/>
                </a:cubicBezTo>
                <a:cubicBezTo>
                  <a:pt x="7771426" y="1476129"/>
                  <a:pt x="7787007" y="1471293"/>
                  <a:pt x="7797800" y="1460500"/>
                </a:cubicBezTo>
                <a:cubicBezTo>
                  <a:pt x="7812767" y="1445533"/>
                  <a:pt x="7822125" y="1425771"/>
                  <a:pt x="7835900" y="1409700"/>
                </a:cubicBezTo>
                <a:cubicBezTo>
                  <a:pt x="7847589" y="1396063"/>
                  <a:pt x="7863561" y="1386215"/>
                  <a:pt x="7874000" y="1371600"/>
                </a:cubicBezTo>
                <a:cubicBezTo>
                  <a:pt x="7885004" y="1356194"/>
                  <a:pt x="7889366" y="1336854"/>
                  <a:pt x="7899400" y="1320800"/>
                </a:cubicBezTo>
                <a:cubicBezTo>
                  <a:pt x="7913782" y="1297789"/>
                  <a:pt x="7949466" y="1258767"/>
                  <a:pt x="7962900" y="1231900"/>
                </a:cubicBezTo>
                <a:cubicBezTo>
                  <a:pt x="7968887" y="1219926"/>
                  <a:pt x="7971922" y="1206672"/>
                  <a:pt x="7975600" y="1193800"/>
                </a:cubicBezTo>
                <a:cubicBezTo>
                  <a:pt x="7980395" y="1177017"/>
                  <a:pt x="7980494" y="1158612"/>
                  <a:pt x="7988300" y="1143000"/>
                </a:cubicBezTo>
                <a:cubicBezTo>
                  <a:pt x="8001952" y="1115696"/>
                  <a:pt x="8022167" y="1092200"/>
                  <a:pt x="8039100" y="1066800"/>
                </a:cubicBezTo>
                <a:cubicBezTo>
                  <a:pt x="8121679" y="942932"/>
                  <a:pt x="7992331" y="1135427"/>
                  <a:pt x="8102600" y="977900"/>
                </a:cubicBezTo>
                <a:cubicBezTo>
                  <a:pt x="8120106" y="952891"/>
                  <a:pt x="8136467" y="927100"/>
                  <a:pt x="8153400" y="901700"/>
                </a:cubicBezTo>
                <a:lnTo>
                  <a:pt x="8204200" y="825500"/>
                </a:lnTo>
                <a:cubicBezTo>
                  <a:pt x="8212667" y="812800"/>
                  <a:pt x="8217389" y="796558"/>
                  <a:pt x="8229600" y="787400"/>
                </a:cubicBezTo>
                <a:lnTo>
                  <a:pt x="8280400" y="749300"/>
                </a:lnTo>
                <a:cubicBezTo>
                  <a:pt x="8294814" y="720472"/>
                  <a:pt x="8309659" y="685531"/>
                  <a:pt x="8331200" y="660400"/>
                </a:cubicBezTo>
                <a:cubicBezTo>
                  <a:pt x="8346785" y="642218"/>
                  <a:pt x="8363818" y="625185"/>
                  <a:pt x="8382000" y="609600"/>
                </a:cubicBezTo>
                <a:cubicBezTo>
                  <a:pt x="8445313" y="555332"/>
                  <a:pt x="8397224" y="617239"/>
                  <a:pt x="8458200" y="546100"/>
                </a:cubicBezTo>
                <a:cubicBezTo>
                  <a:pt x="8471975" y="530029"/>
                  <a:pt x="8484162" y="512640"/>
                  <a:pt x="8496300" y="495300"/>
                </a:cubicBezTo>
                <a:cubicBezTo>
                  <a:pt x="8513806" y="470291"/>
                  <a:pt x="8525514" y="440686"/>
                  <a:pt x="8547100" y="419100"/>
                </a:cubicBezTo>
                <a:cubicBezTo>
                  <a:pt x="8658410" y="307790"/>
                  <a:pt x="8522193" y="448988"/>
                  <a:pt x="8610600" y="342900"/>
                </a:cubicBezTo>
                <a:cubicBezTo>
                  <a:pt x="8622098" y="329102"/>
                  <a:pt x="8637202" y="318598"/>
                  <a:pt x="8648700" y="304800"/>
                </a:cubicBezTo>
                <a:cubicBezTo>
                  <a:pt x="8658471" y="293074"/>
                  <a:pt x="8663889" y="278045"/>
                  <a:pt x="8674100" y="266700"/>
                </a:cubicBezTo>
                <a:cubicBezTo>
                  <a:pt x="8720018" y="215680"/>
                  <a:pt x="8890000" y="66918"/>
                  <a:pt x="8890000" y="12700"/>
                </a:cubicBezTo>
                <a:lnTo>
                  <a:pt x="8890000" y="0"/>
                </a:lnTo>
              </a:path>
            </a:pathLst>
          </a:cu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7" name="Ovaal 6">
            <a:extLst>
              <a:ext uri="{FF2B5EF4-FFF2-40B4-BE49-F238E27FC236}">
                <a16:creationId xmlns:a16="http://schemas.microsoft.com/office/drawing/2014/main" id="{8EE6808B-8B90-4A8A-9E67-37D72FF39556}"/>
              </a:ext>
            </a:extLst>
          </p:cNvPr>
          <p:cNvSpPr/>
          <p:nvPr/>
        </p:nvSpPr>
        <p:spPr>
          <a:xfrm>
            <a:off x="600075" y="2479020"/>
            <a:ext cx="1600200" cy="889000"/>
          </a:xfrm>
          <a:prstGeom prst="ellips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a:t>welkom</a:t>
            </a:r>
          </a:p>
        </p:txBody>
      </p:sp>
      <p:sp>
        <p:nvSpPr>
          <p:cNvPr id="8" name="Ovaal 7">
            <a:extLst>
              <a:ext uri="{FF2B5EF4-FFF2-40B4-BE49-F238E27FC236}">
                <a16:creationId xmlns:a16="http://schemas.microsoft.com/office/drawing/2014/main" id="{875D13BC-F838-4B4E-A984-044A46318D08}"/>
              </a:ext>
            </a:extLst>
          </p:cNvPr>
          <p:cNvSpPr/>
          <p:nvPr/>
        </p:nvSpPr>
        <p:spPr>
          <a:xfrm>
            <a:off x="1968500" y="4532312"/>
            <a:ext cx="2057400" cy="863600"/>
          </a:xfrm>
          <a:prstGeom prst="ellips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a:t>Luisteren naar info </a:t>
            </a:r>
          </a:p>
        </p:txBody>
      </p:sp>
      <p:sp>
        <p:nvSpPr>
          <p:cNvPr id="10" name="Ovaal 9">
            <a:extLst>
              <a:ext uri="{FF2B5EF4-FFF2-40B4-BE49-F238E27FC236}">
                <a16:creationId xmlns:a16="http://schemas.microsoft.com/office/drawing/2014/main" id="{075066AF-B9FF-4B5C-B2CD-BD73B5A2254F}"/>
              </a:ext>
            </a:extLst>
          </p:cNvPr>
          <p:cNvSpPr/>
          <p:nvPr/>
        </p:nvSpPr>
        <p:spPr>
          <a:xfrm>
            <a:off x="3238500" y="2581552"/>
            <a:ext cx="2057400" cy="863600"/>
          </a:xfrm>
          <a:prstGeom prst="ellips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a:t>Eigen mening geven </a:t>
            </a:r>
          </a:p>
        </p:txBody>
      </p:sp>
      <p:sp>
        <p:nvSpPr>
          <p:cNvPr id="11" name="Ovaal 10">
            <a:extLst>
              <a:ext uri="{FF2B5EF4-FFF2-40B4-BE49-F238E27FC236}">
                <a16:creationId xmlns:a16="http://schemas.microsoft.com/office/drawing/2014/main" id="{60E8F1D9-9654-40E8-84FD-0A3C46553725}"/>
              </a:ext>
            </a:extLst>
          </p:cNvPr>
          <p:cNvSpPr/>
          <p:nvPr/>
        </p:nvSpPr>
        <p:spPr>
          <a:xfrm>
            <a:off x="5638800" y="4066796"/>
            <a:ext cx="2057400" cy="863600"/>
          </a:xfrm>
          <a:prstGeom prst="ellips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a:t>In gesprek met groep</a:t>
            </a:r>
          </a:p>
        </p:txBody>
      </p:sp>
      <p:sp>
        <p:nvSpPr>
          <p:cNvPr id="12" name="Ovaal 11">
            <a:extLst>
              <a:ext uri="{FF2B5EF4-FFF2-40B4-BE49-F238E27FC236}">
                <a16:creationId xmlns:a16="http://schemas.microsoft.com/office/drawing/2014/main" id="{8F014090-E4C3-468E-B540-25DED479121D}"/>
              </a:ext>
            </a:extLst>
          </p:cNvPr>
          <p:cNvSpPr/>
          <p:nvPr/>
        </p:nvSpPr>
        <p:spPr>
          <a:xfrm>
            <a:off x="6527800" y="2364444"/>
            <a:ext cx="2057400" cy="863600"/>
          </a:xfrm>
          <a:prstGeom prst="ellips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a:t>Afspraken voor vervolg maken </a:t>
            </a:r>
          </a:p>
        </p:txBody>
      </p:sp>
      <p:sp>
        <p:nvSpPr>
          <p:cNvPr id="13" name="Ovaal 12">
            <a:extLst>
              <a:ext uri="{FF2B5EF4-FFF2-40B4-BE49-F238E27FC236}">
                <a16:creationId xmlns:a16="http://schemas.microsoft.com/office/drawing/2014/main" id="{838E3B25-4B8D-400C-980C-76B342583CC6}"/>
              </a:ext>
            </a:extLst>
          </p:cNvPr>
          <p:cNvSpPr/>
          <p:nvPr/>
        </p:nvSpPr>
        <p:spPr>
          <a:xfrm>
            <a:off x="9004300" y="3910668"/>
            <a:ext cx="2057400" cy="863600"/>
          </a:xfrm>
          <a:prstGeom prst="ellips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a:t>Afronden </a:t>
            </a:r>
          </a:p>
        </p:txBody>
      </p:sp>
      <p:sp>
        <p:nvSpPr>
          <p:cNvPr id="15" name="Ovaal 14">
            <a:extLst>
              <a:ext uri="{FF2B5EF4-FFF2-40B4-BE49-F238E27FC236}">
                <a16:creationId xmlns:a16="http://schemas.microsoft.com/office/drawing/2014/main" id="{28D3D954-4367-4C34-BBBF-0BF242225700}"/>
              </a:ext>
            </a:extLst>
          </p:cNvPr>
          <p:cNvSpPr/>
          <p:nvPr/>
        </p:nvSpPr>
        <p:spPr>
          <a:xfrm>
            <a:off x="10052050" y="1932644"/>
            <a:ext cx="2057400" cy="863600"/>
          </a:xfrm>
          <a:prstGeom prst="ellips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a:t>Energieke afsluiting</a:t>
            </a:r>
          </a:p>
        </p:txBody>
      </p:sp>
    </p:spTree>
    <p:extLst>
      <p:ext uri="{BB962C8B-B14F-4D97-AF65-F5344CB8AC3E}">
        <p14:creationId xmlns:p14="http://schemas.microsoft.com/office/powerpoint/2010/main" val="19676914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10" grpId="0" animBg="1"/>
      <p:bldP spid="11" grpId="0" animBg="1"/>
      <p:bldP spid="12" grpId="0" animBg="1"/>
      <p:bldP spid="13" grpId="0" animBg="1"/>
      <p:bldP spid="1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3A9BDA2-F470-4070-8BEA-7B46322BF5F0}"/>
              </a:ext>
            </a:extLst>
          </p:cNvPr>
          <p:cNvSpPr>
            <a:spLocks noGrp="1"/>
          </p:cNvSpPr>
          <p:nvPr>
            <p:ph type="title"/>
          </p:nvPr>
        </p:nvSpPr>
        <p:spPr>
          <a:xfrm>
            <a:off x="838200" y="314325"/>
            <a:ext cx="10515600" cy="1325563"/>
          </a:xfrm>
        </p:spPr>
        <p:txBody>
          <a:bodyPr/>
          <a:lstStyle/>
          <a:p>
            <a:r>
              <a:rPr lang="nl-NL"/>
              <a:t>Waarom actieve werkvormen? </a:t>
            </a:r>
          </a:p>
        </p:txBody>
      </p:sp>
      <p:pic>
        <p:nvPicPr>
          <p:cNvPr id="2050" name="Picture 2" descr="Leerpiramide van Bales (Sousa) - Leer.tips">
            <a:extLst>
              <a:ext uri="{FF2B5EF4-FFF2-40B4-BE49-F238E27FC236}">
                <a16:creationId xmlns:a16="http://schemas.microsoft.com/office/drawing/2014/main" id="{7326ADB1-A6ED-484A-866D-E107CAF7D56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51100" y="1200298"/>
            <a:ext cx="8267700" cy="48766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6716576"/>
      </p:ext>
    </p:extLst>
  </p:cSld>
  <p:clrMapOvr>
    <a:masterClrMapping/>
  </p:clrMapOvr>
</p:sld>
</file>

<file path=ppt/theme/theme1.xml><?xml version="1.0" encoding="utf-8"?>
<a:theme xmlns:a="http://schemas.openxmlformats.org/drawingml/2006/main" name="Thema1">
  <a:themeElements>
    <a:clrScheme name="Aangepast 1">
      <a:dk1>
        <a:sysClr val="windowText" lastClr="000000"/>
      </a:dk1>
      <a:lt1>
        <a:sysClr val="window" lastClr="FFFFFF"/>
      </a:lt1>
      <a:dk2>
        <a:srgbClr val="455F51"/>
      </a:dk2>
      <a:lt2>
        <a:srgbClr val="E2DFCC"/>
      </a:lt2>
      <a:accent1>
        <a:srgbClr val="BDEA1A"/>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Kantoor">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ema1" id="{848D2DA3-4BAC-4590-9F3A-C04EAD61AF1C}" vid="{84936BD3-994A-46F0-BAD8-245BDD45B96D}"/>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6882E0B02A318E459AD716AC786DE572" ma:contentTypeVersion="12" ma:contentTypeDescription="Een nieuw document maken." ma:contentTypeScope="" ma:versionID="1dc84fb11a9be35ac09a1ae920ea7357">
  <xsd:schema xmlns:xsd="http://www.w3.org/2001/XMLSchema" xmlns:xs="http://www.w3.org/2001/XMLSchema" xmlns:p="http://schemas.microsoft.com/office/2006/metadata/properties" xmlns:ns2="34354c1b-6b8c-435b-ad50-990538c19557" xmlns:ns3="47a28104-336f-447d-946e-e305ac2bcd47" targetNamespace="http://schemas.microsoft.com/office/2006/metadata/properties" ma:root="true" ma:fieldsID="85fd8f0e804736af8b3f71c277445723" ns2:_="" ns3:_="">
    <xsd:import namespace="34354c1b-6b8c-435b-ad50-990538c19557"/>
    <xsd:import namespace="47a28104-336f-447d-946e-e305ac2bcd47"/>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MediaServiceLocation" minOccurs="0"/>
                <xsd:element ref="ns3:SharedWithUsers" minOccurs="0"/>
                <xsd:element ref="ns3:SharedWithDetails"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4354c1b-6b8c-435b-ad50-990538c1955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7a28104-336f-447d-946e-e305ac2bcd47" elementFormDefault="qualified">
    <xsd:import namespace="http://schemas.microsoft.com/office/2006/documentManagement/types"/>
    <xsd:import namespace="http://schemas.microsoft.com/office/infopath/2007/PartnerControls"/>
    <xsd:element name="SharedWithUsers" ma:index="16"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haredWithUsers xmlns="47a28104-336f-447d-946e-e305ac2bcd47">
      <UserInfo>
        <DisplayName>Nathalie Keunen</DisplayName>
        <AccountId>121</AccountId>
        <AccountType/>
      </UserInfo>
    </SharedWithUsers>
  </documentManagement>
</p:properties>
</file>

<file path=customXml/itemProps1.xml><?xml version="1.0" encoding="utf-8"?>
<ds:datastoreItem xmlns:ds="http://schemas.openxmlformats.org/officeDocument/2006/customXml" ds:itemID="{937D3104-B9F5-4C9C-9D64-6D57E9DF4F5D}">
  <ds:schemaRefs>
    <ds:schemaRef ds:uri="http://schemas.microsoft.com/sharepoint/v3/contenttype/forms"/>
  </ds:schemaRefs>
</ds:datastoreItem>
</file>

<file path=customXml/itemProps2.xml><?xml version="1.0" encoding="utf-8"?>
<ds:datastoreItem xmlns:ds="http://schemas.openxmlformats.org/officeDocument/2006/customXml" ds:itemID="{0DA4C4F3-375D-4322-948C-0591CFB69783}">
  <ds:schemaRefs>
    <ds:schemaRef ds:uri="34354c1b-6b8c-435b-ad50-990538c19557"/>
    <ds:schemaRef ds:uri="47a28104-336f-447d-946e-e305ac2bcd47"/>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0AE9A056-B6BD-4517-AD6C-F81B8975C376}">
  <ds:schemaRefs>
    <ds:schemaRef ds:uri="47a28104-336f-447d-946e-e305ac2bcd47"/>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8</TotalTime>
  <Words>1538</Words>
  <Application>Microsoft Office PowerPoint</Application>
  <PresentationFormat>Breedbeeld</PresentationFormat>
  <Paragraphs>263</Paragraphs>
  <Slides>30</Slides>
  <Notes>9</Notes>
  <HiddenSlides>0</HiddenSlides>
  <MMClips>2</MMClips>
  <ScaleCrop>false</ScaleCrop>
  <HeadingPairs>
    <vt:vector size="6" baseType="variant">
      <vt:variant>
        <vt:lpstr>Gebruikte lettertypen</vt:lpstr>
      </vt:variant>
      <vt:variant>
        <vt:i4>8</vt:i4>
      </vt:variant>
      <vt:variant>
        <vt:lpstr>Thema</vt:lpstr>
      </vt:variant>
      <vt:variant>
        <vt:i4>1</vt:i4>
      </vt:variant>
      <vt:variant>
        <vt:lpstr>Diatitels</vt:lpstr>
      </vt:variant>
      <vt:variant>
        <vt:i4>30</vt:i4>
      </vt:variant>
    </vt:vector>
  </HeadingPairs>
  <TitlesOfParts>
    <vt:vector size="39" baseType="lpstr">
      <vt:lpstr>Arial</vt:lpstr>
      <vt:lpstr>Avenir-Roman</vt:lpstr>
      <vt:lpstr>Calibri</vt:lpstr>
      <vt:lpstr>Calibri Light</vt:lpstr>
      <vt:lpstr>Comic Sans MS</vt:lpstr>
      <vt:lpstr>Courier New</vt:lpstr>
      <vt:lpstr>Symbol</vt:lpstr>
      <vt:lpstr>Wingdings</vt:lpstr>
      <vt:lpstr>Thema1</vt:lpstr>
      <vt:lpstr>PowerPoint-presentatie</vt:lpstr>
      <vt:lpstr>Programma van donderdag 25-2-2021</vt:lpstr>
      <vt:lpstr>Vandaag: </vt:lpstr>
      <vt:lpstr>Werven van de juiste mensen voor jullie community</vt:lpstr>
      <vt:lpstr>Vandaag </vt:lpstr>
      <vt:lpstr>LET OP</vt:lpstr>
      <vt:lpstr>Terug naar De Bijeenkomst</vt:lpstr>
      <vt:lpstr>Een succesvolle bijeenkomst: het programma </vt:lpstr>
      <vt:lpstr>Waarom actieve werkvormen? </vt:lpstr>
      <vt:lpstr>Actieve werkvormen</vt:lpstr>
      <vt:lpstr>Draaiboek bijeenkomst</vt:lpstr>
      <vt:lpstr>Opdracht </vt:lpstr>
      <vt:lpstr>Bronnen voor inspiratie:</vt:lpstr>
      <vt:lpstr>PowerPoint-presentatie</vt:lpstr>
      <vt:lpstr>Communityleden vinden</vt:lpstr>
      <vt:lpstr>Motiveren (binden) &amp; communiceren (boeien)</vt:lpstr>
      <vt:lpstr>Communicatiemodellen</vt:lpstr>
      <vt:lpstr>Tips voor praktische invulling van je model</vt:lpstr>
      <vt:lpstr>Communicatie tips</vt:lpstr>
      <vt:lpstr>Groepsopdracht  tot 14.30u </vt:lpstr>
      <vt:lpstr>Opdracht  Identiteitsmodel</vt:lpstr>
      <vt:lpstr>Opdracht AIDA-model</vt:lpstr>
      <vt:lpstr>Afronding</vt:lpstr>
      <vt:lpstr> </vt:lpstr>
      <vt:lpstr>Vervolg </vt:lpstr>
      <vt:lpstr>PowerPoint-presentatie</vt:lpstr>
      <vt:lpstr>PowerPoint-presentatie</vt:lpstr>
      <vt:lpstr>PowerPoint-presentatie</vt:lpstr>
      <vt:lpstr>Tot slot: </vt:lpstr>
      <vt:lpstr>Fijne middag nog!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 community verbonden</dc:title>
  <dc:creator>Pascalle Cup</dc:creator>
  <cp:lastModifiedBy>Pascalle Cup</cp:lastModifiedBy>
  <cp:revision>1</cp:revision>
  <dcterms:created xsi:type="dcterms:W3CDTF">2021-02-23T15:11:28Z</dcterms:created>
  <dcterms:modified xsi:type="dcterms:W3CDTF">2021-02-25T13:29:55Z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0x0101006882E0B02A318E459AD716AC786DE572</vt:lpwstr>
  </property>
</Properties>
</file>